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12192000"/>
  <p:notesSz cx="6858000" cy="9144000"/>
  <p:embeddedFontLst>
    <p:embeddedFont>
      <p:font typeface="Poppins"/>
      <p:regular r:id="rId25"/>
      <p:bold r:id="rId26"/>
      <p:italic r:id="rId27"/>
      <p:boldItalic r:id="rId28"/>
    </p:embeddedFont>
    <p:embeddedFont>
      <p:font typeface="Poppins Medium"/>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552">
          <p15:clr>
            <a:srgbClr val="A4A3A4"/>
          </p15:clr>
        </p15:guide>
        <p15:guide id="2" pos="7368">
          <p15:clr>
            <a:srgbClr val="A4A3A4"/>
          </p15:clr>
        </p15:guide>
        <p15:guide id="3" pos="2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0CB302E-8AD1-42F9-857F-5D9941FD21BD}">
  <a:tblStyle styleId="{E0CB302E-8AD1-42F9-857F-5D9941FD21B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552" orient="horz"/>
        <p:guide pos="7368"/>
        <p:guide pos="26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oppins-bold.fntdata"/><Relationship Id="rId25" Type="http://schemas.openxmlformats.org/officeDocument/2006/relationships/font" Target="fonts/Poppins-regular.fntdata"/><Relationship Id="rId28" Type="http://schemas.openxmlformats.org/officeDocument/2006/relationships/font" Target="fonts/Poppins-boldItalic.fntdata"/><Relationship Id="rId27" Type="http://schemas.openxmlformats.org/officeDocument/2006/relationships/font" Target="fonts/Poppins-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oppinsMedium-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oppinsMedium-italic.fntdata"/><Relationship Id="rId30" Type="http://schemas.openxmlformats.org/officeDocument/2006/relationships/font" Target="fonts/PoppinsMedium-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PoppinsMedium-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 name="Google Shape;5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 name="Google Shape;5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db3bc8f553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3db3bc8f553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g3db3bc8f553_0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ddbf708945_2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g3ddbf708945_2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g3ddbf708945_2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e38a46d5ef_1_3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g3e38a46d5ef_1_3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g3e38a46d5ef_1_3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e38a46d5ef_1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g3e38a46d5ef_1_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4" name="Google Shape;394;g3e38a46d5ef_1_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3e38a46d5ef_1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g3e38a46d5ef_1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9" name="Google Shape;459;g3e38a46d5ef_1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 name="Google Shape;509;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0" name="Google Shape;510;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3e38a46d5ef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1" name="Google Shape;561;g3e38a46d5ef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2" name="Google Shape;562;g3e38a46d5ef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6" name="Google Shape;626;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7" name="Google Shape;627;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3db7508493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3db7508493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 name="Google Shape;642;g3db7508493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e38a46d5ef_1_2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 name="Google Shape;66;g3e38a46d5ef_1_2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g3e38a46d5ef_1_2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e38a46d5ef_1_3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g3e38a46d5ef_1_3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g3e38a46d5ef_1_3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ddbf708945_2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g3ddbf708945_2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g3ddbf708945_2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e38a46d5ef_1_1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g3e38a46d5ef_1_1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g3e38a46d5ef_1_1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dbe92b3811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3dbe92b3811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g3dbe92b3811_0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2"/>
          <p:cNvSpPr/>
          <p:nvPr>
            <p:ph idx="2" type="pic"/>
          </p:nvPr>
        </p:nvSpPr>
        <p:spPr>
          <a:xfrm>
            <a:off x="0" y="0"/>
            <a:ext cx="12192000" cy="6858000"/>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spTree>
      <p:nvGrpSpPr>
        <p:cNvPr id="35" name="Shape 35"/>
        <p:cNvGrpSpPr/>
        <p:nvPr/>
      </p:nvGrpSpPr>
      <p:grpSpPr>
        <a:xfrm>
          <a:off x="0" y="0"/>
          <a:ext cx="0" cy="0"/>
          <a:chOff x="0" y="0"/>
          <a:chExt cx="0" cy="0"/>
        </a:xfrm>
      </p:grpSpPr>
      <p:sp>
        <p:nvSpPr>
          <p:cNvPr id="36" name="Google Shape;36;p11"/>
          <p:cNvSpPr/>
          <p:nvPr>
            <p:ph idx="2" type="pic"/>
          </p:nvPr>
        </p:nvSpPr>
        <p:spPr>
          <a:xfrm>
            <a:off x="6801756" y="1428750"/>
            <a:ext cx="4139811" cy="542925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37" name="Shape 37"/>
        <p:cNvGrpSpPr/>
        <p:nvPr/>
      </p:nvGrpSpPr>
      <p:grpSpPr>
        <a:xfrm>
          <a:off x="0" y="0"/>
          <a:ext cx="0" cy="0"/>
          <a:chOff x="0" y="0"/>
          <a:chExt cx="0" cy="0"/>
        </a:xfrm>
      </p:grpSpPr>
      <p:sp>
        <p:nvSpPr>
          <p:cNvPr id="38" name="Google Shape;38;p12"/>
          <p:cNvSpPr/>
          <p:nvPr>
            <p:ph idx="2" type="pic"/>
          </p:nvPr>
        </p:nvSpPr>
        <p:spPr>
          <a:xfrm>
            <a:off x="9334047" y="3751840"/>
            <a:ext cx="2857953" cy="3106160"/>
          </a:xfrm>
          <a:prstGeom prst="rect">
            <a:avLst/>
          </a:prstGeom>
          <a:noFill/>
          <a:ln>
            <a:noFill/>
          </a:ln>
        </p:spPr>
      </p:sp>
      <p:sp>
        <p:nvSpPr>
          <p:cNvPr id="39" name="Google Shape;39;p12"/>
          <p:cNvSpPr/>
          <p:nvPr>
            <p:ph idx="3" type="pic"/>
          </p:nvPr>
        </p:nvSpPr>
        <p:spPr>
          <a:xfrm>
            <a:off x="6286501" y="1"/>
            <a:ext cx="2857953" cy="2937493"/>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p:cSld name="10_Title and Content">
    <p:spTree>
      <p:nvGrpSpPr>
        <p:cNvPr id="40" name="Shape 40"/>
        <p:cNvGrpSpPr/>
        <p:nvPr/>
      </p:nvGrpSpPr>
      <p:grpSpPr>
        <a:xfrm>
          <a:off x="0" y="0"/>
          <a:ext cx="0" cy="0"/>
          <a:chOff x="0" y="0"/>
          <a:chExt cx="0" cy="0"/>
        </a:xfrm>
      </p:grpSpPr>
      <p:sp>
        <p:nvSpPr>
          <p:cNvPr id="41" name="Google Shape;41;p13"/>
          <p:cNvSpPr/>
          <p:nvPr>
            <p:ph idx="2" type="pic"/>
          </p:nvPr>
        </p:nvSpPr>
        <p:spPr>
          <a:xfrm>
            <a:off x="0" y="0"/>
            <a:ext cx="5690708" cy="68580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and Content">
  <p:cSld name="12_Title and Content">
    <p:spTree>
      <p:nvGrpSpPr>
        <p:cNvPr id="42" name="Shape 42"/>
        <p:cNvGrpSpPr/>
        <p:nvPr/>
      </p:nvGrpSpPr>
      <p:grpSpPr>
        <a:xfrm>
          <a:off x="0" y="0"/>
          <a:ext cx="0" cy="0"/>
          <a:chOff x="0" y="0"/>
          <a:chExt cx="0" cy="0"/>
        </a:xfrm>
      </p:grpSpPr>
      <p:sp>
        <p:nvSpPr>
          <p:cNvPr id="43" name="Google Shape;43;p14"/>
          <p:cNvSpPr/>
          <p:nvPr>
            <p:ph idx="2" type="pic"/>
          </p:nvPr>
        </p:nvSpPr>
        <p:spPr>
          <a:xfrm>
            <a:off x="6648450" y="3171235"/>
            <a:ext cx="5538310" cy="3686766"/>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and Content">
  <p:cSld name="13_Title and Content">
    <p:spTree>
      <p:nvGrpSpPr>
        <p:cNvPr id="44" name="Shape 44"/>
        <p:cNvGrpSpPr/>
        <p:nvPr/>
      </p:nvGrpSpPr>
      <p:grpSpPr>
        <a:xfrm>
          <a:off x="0" y="0"/>
          <a:ext cx="0" cy="0"/>
          <a:chOff x="0" y="0"/>
          <a:chExt cx="0" cy="0"/>
        </a:xfrm>
      </p:grpSpPr>
      <p:sp>
        <p:nvSpPr>
          <p:cNvPr id="45" name="Google Shape;45;p15"/>
          <p:cNvSpPr/>
          <p:nvPr>
            <p:ph idx="2" type="pic"/>
          </p:nvPr>
        </p:nvSpPr>
        <p:spPr>
          <a:xfrm>
            <a:off x="6743700" y="1428750"/>
            <a:ext cx="5448300" cy="4571388"/>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and Content">
  <p:cSld name="14_Title and Content">
    <p:spTree>
      <p:nvGrpSpPr>
        <p:cNvPr id="46" name="Shape 46"/>
        <p:cNvGrpSpPr/>
        <p:nvPr/>
      </p:nvGrpSpPr>
      <p:grpSpPr>
        <a:xfrm>
          <a:off x="0" y="0"/>
          <a:ext cx="0" cy="0"/>
          <a:chOff x="0" y="0"/>
          <a:chExt cx="0" cy="0"/>
        </a:xfrm>
      </p:grpSpPr>
      <p:sp>
        <p:nvSpPr>
          <p:cNvPr id="47" name="Google Shape;47;p16"/>
          <p:cNvSpPr/>
          <p:nvPr>
            <p:ph idx="2" type="pic"/>
          </p:nvPr>
        </p:nvSpPr>
        <p:spPr>
          <a:xfrm>
            <a:off x="9124950" y="3062514"/>
            <a:ext cx="2551792" cy="3361504"/>
          </a:xfrm>
          <a:prstGeom prst="rect">
            <a:avLst/>
          </a:prstGeom>
          <a:noFill/>
          <a:ln>
            <a:noFill/>
          </a:ln>
        </p:spPr>
      </p:sp>
      <p:sp>
        <p:nvSpPr>
          <p:cNvPr id="48" name="Google Shape;48;p16"/>
          <p:cNvSpPr/>
          <p:nvPr>
            <p:ph idx="3" type="pic"/>
          </p:nvPr>
        </p:nvSpPr>
        <p:spPr>
          <a:xfrm>
            <a:off x="5810250" y="4440734"/>
            <a:ext cx="3071836" cy="1983284"/>
          </a:xfrm>
          <a:prstGeom prst="rect">
            <a:avLst/>
          </a:prstGeom>
          <a:noFill/>
          <a:ln>
            <a:noFill/>
          </a:ln>
        </p:spPr>
      </p:sp>
      <p:sp>
        <p:nvSpPr>
          <p:cNvPr id="49" name="Google Shape;49;p16"/>
          <p:cNvSpPr/>
          <p:nvPr>
            <p:ph idx="4" type="pic"/>
          </p:nvPr>
        </p:nvSpPr>
        <p:spPr>
          <a:xfrm>
            <a:off x="9124950" y="433982"/>
            <a:ext cx="2551792" cy="2405886"/>
          </a:xfrm>
          <a:prstGeom prst="rect">
            <a:avLst/>
          </a:prstGeom>
          <a:noFill/>
          <a:ln>
            <a:noFill/>
          </a:ln>
        </p:spPr>
      </p:sp>
      <p:sp>
        <p:nvSpPr>
          <p:cNvPr id="50" name="Google Shape;50;p16"/>
          <p:cNvSpPr/>
          <p:nvPr>
            <p:ph idx="5" type="pic"/>
          </p:nvPr>
        </p:nvSpPr>
        <p:spPr>
          <a:xfrm>
            <a:off x="5810250" y="433982"/>
            <a:ext cx="3071836" cy="3776068"/>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and Content">
  <p:cSld name="15_Title and Content">
    <p:spTree>
      <p:nvGrpSpPr>
        <p:cNvPr id="51" name="Shape 51"/>
        <p:cNvGrpSpPr/>
        <p:nvPr/>
      </p:nvGrpSpPr>
      <p:grpSpPr>
        <a:xfrm>
          <a:off x="0" y="0"/>
          <a:ext cx="0" cy="0"/>
          <a:chOff x="0" y="0"/>
          <a:chExt cx="0" cy="0"/>
        </a:xfrm>
      </p:grpSpPr>
      <p:sp>
        <p:nvSpPr>
          <p:cNvPr id="52" name="Google Shape;52;p17"/>
          <p:cNvSpPr/>
          <p:nvPr>
            <p:ph idx="2" type="pic"/>
          </p:nvPr>
        </p:nvSpPr>
        <p:spPr>
          <a:xfrm>
            <a:off x="6096000" y="433982"/>
            <a:ext cx="5580742" cy="5990036"/>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and Content">
  <p:cSld name="16_Title and Content">
    <p:spTree>
      <p:nvGrpSpPr>
        <p:cNvPr id="53" name="Shape 53"/>
        <p:cNvGrpSpPr/>
        <p:nvPr/>
      </p:nvGrpSpPr>
      <p:grpSpPr>
        <a:xfrm>
          <a:off x="0" y="0"/>
          <a:ext cx="0" cy="0"/>
          <a:chOff x="0" y="0"/>
          <a:chExt cx="0" cy="0"/>
        </a:xfrm>
      </p:grpSpPr>
      <p:sp>
        <p:nvSpPr>
          <p:cNvPr id="54" name="Google Shape;54;p18"/>
          <p:cNvSpPr/>
          <p:nvPr>
            <p:ph idx="2" type="pic"/>
          </p:nvPr>
        </p:nvSpPr>
        <p:spPr>
          <a:xfrm>
            <a:off x="5848350" y="433982"/>
            <a:ext cx="5828392" cy="5990036"/>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55" name="Shape 5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and Content">
  <p:cSld name="11_Title and Content">
    <p:spTree>
      <p:nvGrpSpPr>
        <p:cNvPr id="17" name="Shape 17"/>
        <p:cNvGrpSpPr/>
        <p:nvPr/>
      </p:nvGrpSpPr>
      <p:grpSpPr>
        <a:xfrm>
          <a:off x="0" y="0"/>
          <a:ext cx="0" cy="0"/>
          <a:chOff x="0" y="0"/>
          <a:chExt cx="0" cy="0"/>
        </a:xfrm>
      </p:grpSpPr>
      <p:sp>
        <p:nvSpPr>
          <p:cNvPr id="18" name="Google Shape;18;p3"/>
          <p:cNvSpPr/>
          <p:nvPr>
            <p:ph idx="2" type="pic"/>
          </p:nvPr>
        </p:nvSpPr>
        <p:spPr>
          <a:xfrm>
            <a:off x="0" y="4171950"/>
            <a:ext cx="12192000" cy="268605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9" name="Shape 19"/>
        <p:cNvGrpSpPr/>
        <p:nvPr/>
      </p:nvGrpSpPr>
      <p:grpSpPr>
        <a:xfrm>
          <a:off x="0" y="0"/>
          <a:ext cx="0" cy="0"/>
          <a:chOff x="0" y="0"/>
          <a:chExt cx="0" cy="0"/>
        </a:xfrm>
      </p:grpSpPr>
      <p:sp>
        <p:nvSpPr>
          <p:cNvPr id="20" name="Google Shape;20;p4"/>
          <p:cNvSpPr/>
          <p:nvPr>
            <p:ph idx="2" type="pic"/>
          </p:nvPr>
        </p:nvSpPr>
        <p:spPr>
          <a:xfrm>
            <a:off x="6801756" y="0"/>
            <a:ext cx="5390244" cy="68580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1" name="Shape 21"/>
        <p:cNvGrpSpPr/>
        <p:nvPr/>
      </p:nvGrpSpPr>
      <p:grpSpPr>
        <a:xfrm>
          <a:off x="0" y="0"/>
          <a:ext cx="0" cy="0"/>
          <a:chOff x="0" y="0"/>
          <a:chExt cx="0" cy="0"/>
        </a:xfrm>
      </p:grpSpPr>
      <p:sp>
        <p:nvSpPr>
          <p:cNvPr id="22" name="Google Shape;22;p5"/>
          <p:cNvSpPr/>
          <p:nvPr>
            <p:ph idx="2" type="pic"/>
          </p:nvPr>
        </p:nvSpPr>
        <p:spPr>
          <a:xfrm>
            <a:off x="6801756" y="3429000"/>
            <a:ext cx="5390244" cy="3429000"/>
          </a:xfrm>
          <a:prstGeom prst="rect">
            <a:avLst/>
          </a:prstGeom>
          <a:noFill/>
          <a:ln>
            <a:noFill/>
          </a:ln>
        </p:spPr>
      </p:sp>
      <p:sp>
        <p:nvSpPr>
          <p:cNvPr id="23" name="Google Shape;23;p5"/>
          <p:cNvSpPr/>
          <p:nvPr>
            <p:ph idx="3" type="pic"/>
          </p:nvPr>
        </p:nvSpPr>
        <p:spPr>
          <a:xfrm>
            <a:off x="6801756" y="0"/>
            <a:ext cx="2151744" cy="318034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24" name="Shape 24"/>
        <p:cNvGrpSpPr/>
        <p:nvPr/>
      </p:nvGrpSpPr>
      <p:grpSpPr>
        <a:xfrm>
          <a:off x="0" y="0"/>
          <a:ext cx="0" cy="0"/>
          <a:chOff x="0" y="0"/>
          <a:chExt cx="0" cy="0"/>
        </a:xfrm>
      </p:grpSpPr>
      <p:sp>
        <p:nvSpPr>
          <p:cNvPr id="25" name="Google Shape;25;p6"/>
          <p:cNvSpPr/>
          <p:nvPr>
            <p:ph idx="2" type="pic"/>
          </p:nvPr>
        </p:nvSpPr>
        <p:spPr>
          <a:xfrm>
            <a:off x="9496878" y="0"/>
            <a:ext cx="2695122" cy="1708161"/>
          </a:xfrm>
          <a:prstGeom prst="rect">
            <a:avLst/>
          </a:prstGeom>
          <a:noFill/>
          <a:ln>
            <a:noFill/>
          </a:ln>
        </p:spPr>
      </p:sp>
      <p:sp>
        <p:nvSpPr>
          <p:cNvPr id="26" name="Google Shape;26;p6"/>
          <p:cNvSpPr/>
          <p:nvPr>
            <p:ph idx="3" type="pic"/>
          </p:nvPr>
        </p:nvSpPr>
        <p:spPr>
          <a:xfrm>
            <a:off x="534306" y="3257550"/>
            <a:ext cx="5390244" cy="360045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27" name="Shape 27"/>
        <p:cNvGrpSpPr/>
        <p:nvPr/>
      </p:nvGrpSpPr>
      <p:grpSpPr>
        <a:xfrm>
          <a:off x="0" y="0"/>
          <a:ext cx="0" cy="0"/>
          <a:chOff x="0" y="0"/>
          <a:chExt cx="0" cy="0"/>
        </a:xfrm>
      </p:grpSpPr>
      <p:sp>
        <p:nvSpPr>
          <p:cNvPr id="28" name="Google Shape;28;p7"/>
          <p:cNvSpPr/>
          <p:nvPr>
            <p:ph idx="2" type="pic"/>
          </p:nvPr>
        </p:nvSpPr>
        <p:spPr>
          <a:xfrm>
            <a:off x="0" y="4071372"/>
            <a:ext cx="5924550" cy="2786628"/>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29" name="Shape 29"/>
        <p:cNvGrpSpPr/>
        <p:nvPr/>
      </p:nvGrpSpPr>
      <p:grpSpPr>
        <a:xfrm>
          <a:off x="0" y="0"/>
          <a:ext cx="0" cy="0"/>
          <a:chOff x="0" y="0"/>
          <a:chExt cx="0" cy="0"/>
        </a:xfrm>
      </p:grpSpPr>
      <p:sp>
        <p:nvSpPr>
          <p:cNvPr id="30" name="Google Shape;30;p8"/>
          <p:cNvSpPr/>
          <p:nvPr>
            <p:ph idx="2" type="pic"/>
          </p:nvPr>
        </p:nvSpPr>
        <p:spPr>
          <a:xfrm>
            <a:off x="6244710" y="0"/>
            <a:ext cx="5947290" cy="68580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31" name="Shape 31"/>
        <p:cNvGrpSpPr/>
        <p:nvPr/>
      </p:nvGrpSpPr>
      <p:grpSpPr>
        <a:xfrm>
          <a:off x="0" y="0"/>
          <a:ext cx="0" cy="0"/>
          <a:chOff x="0" y="0"/>
          <a:chExt cx="0" cy="0"/>
        </a:xfrm>
      </p:grpSpPr>
      <p:sp>
        <p:nvSpPr>
          <p:cNvPr id="32" name="Google Shape;32;p9"/>
          <p:cNvSpPr/>
          <p:nvPr>
            <p:ph idx="2" type="pic"/>
          </p:nvPr>
        </p:nvSpPr>
        <p:spPr>
          <a:xfrm>
            <a:off x="624115" y="594119"/>
            <a:ext cx="10916978" cy="3501631"/>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33" name="Shape 33"/>
        <p:cNvGrpSpPr/>
        <p:nvPr/>
      </p:nvGrpSpPr>
      <p:grpSpPr>
        <a:xfrm>
          <a:off x="0" y="0"/>
          <a:ext cx="0" cy="0"/>
          <a:chOff x="0" y="0"/>
          <a:chExt cx="0" cy="0"/>
        </a:xfrm>
      </p:grpSpPr>
      <p:sp>
        <p:nvSpPr>
          <p:cNvPr id="34" name="Google Shape;34;p10"/>
          <p:cNvSpPr/>
          <p:nvPr>
            <p:ph idx="2" type="pic"/>
          </p:nvPr>
        </p:nvSpPr>
        <p:spPr>
          <a:xfrm>
            <a:off x="6935108" y="0"/>
            <a:ext cx="5256893" cy="516147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35.png"/></Relationships>
</file>

<file path=ppt/slides/_rels/slide15.xml.rels><?xml version="1.0" encoding="UTF-8" standalone="yes"?><Relationships xmlns="http://schemas.openxmlformats.org/package/2006/relationships"><Relationship Id="rId20" Type="http://schemas.openxmlformats.org/officeDocument/2006/relationships/image" Target="../media/image25.png"/><Relationship Id="rId11" Type="http://schemas.openxmlformats.org/officeDocument/2006/relationships/image" Target="../media/image18.png"/><Relationship Id="rId10" Type="http://schemas.openxmlformats.org/officeDocument/2006/relationships/image" Target="../media/image19.png"/><Relationship Id="rId13" Type="http://schemas.openxmlformats.org/officeDocument/2006/relationships/image" Target="../media/image21.png"/><Relationship Id="rId12"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15.png"/><Relationship Id="rId9" Type="http://schemas.openxmlformats.org/officeDocument/2006/relationships/image" Target="../media/image17.png"/><Relationship Id="rId15" Type="http://schemas.openxmlformats.org/officeDocument/2006/relationships/image" Target="../media/image28.png"/><Relationship Id="rId14" Type="http://schemas.openxmlformats.org/officeDocument/2006/relationships/image" Target="../media/image29.png"/><Relationship Id="rId17" Type="http://schemas.openxmlformats.org/officeDocument/2006/relationships/image" Target="../media/image31.png"/><Relationship Id="rId16" Type="http://schemas.openxmlformats.org/officeDocument/2006/relationships/image" Target="../media/image26.png"/><Relationship Id="rId5" Type="http://schemas.openxmlformats.org/officeDocument/2006/relationships/image" Target="../media/image24.png"/><Relationship Id="rId19" Type="http://schemas.openxmlformats.org/officeDocument/2006/relationships/image" Target="../media/image12.png"/><Relationship Id="rId6" Type="http://schemas.openxmlformats.org/officeDocument/2006/relationships/image" Target="../media/image16.png"/><Relationship Id="rId18"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27.png"/><Relationship Id="rId5" Type="http://schemas.openxmlformats.org/officeDocument/2006/relationships/image" Target="../media/image12.png"/><Relationship Id="rId6"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5.png"/><Relationship Id="rId8"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 name="Shape 60"/>
        <p:cNvGrpSpPr/>
        <p:nvPr/>
      </p:nvGrpSpPr>
      <p:grpSpPr>
        <a:xfrm>
          <a:off x="0" y="0"/>
          <a:ext cx="0" cy="0"/>
          <a:chOff x="0" y="0"/>
          <a:chExt cx="0" cy="0"/>
        </a:xfrm>
      </p:grpSpPr>
      <p:pic>
        <p:nvPicPr>
          <p:cNvPr id="61" name="Google Shape;61;p20"/>
          <p:cNvPicPr preferRelativeResize="0"/>
          <p:nvPr/>
        </p:nvPicPr>
        <p:blipFill rotWithShape="1">
          <a:blip r:embed="rId3">
            <a:alphaModFix/>
          </a:blip>
          <a:srcRect b="0" l="0" r="0" t="0"/>
          <a:stretch/>
        </p:blipFill>
        <p:spPr>
          <a:xfrm>
            <a:off x="-449354" y="-270653"/>
            <a:ext cx="12991253" cy="7315199"/>
          </a:xfrm>
          <a:prstGeom prst="rect">
            <a:avLst/>
          </a:prstGeom>
          <a:noFill/>
          <a:ln>
            <a:noFill/>
          </a:ln>
        </p:spPr>
      </p:pic>
      <p:sp>
        <p:nvSpPr>
          <p:cNvPr id="62" name="Google Shape;62;p20"/>
          <p:cNvSpPr txBox="1"/>
          <p:nvPr/>
        </p:nvSpPr>
        <p:spPr>
          <a:xfrm>
            <a:off x="360950" y="4451475"/>
            <a:ext cx="8702100" cy="12774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3500"/>
              <a:buFont typeface="Arial"/>
              <a:buNone/>
            </a:pPr>
            <a:r>
              <a:rPr b="1" lang="en-US" sz="3500">
                <a:solidFill>
                  <a:srgbClr val="00B6D3"/>
                </a:solidFill>
                <a:latin typeface="Poppins"/>
                <a:ea typeface="Poppins"/>
                <a:cs typeface="Poppins"/>
                <a:sym typeface="Poppins"/>
              </a:rPr>
              <a:t>Town Square Health:</a:t>
            </a:r>
            <a:r>
              <a:rPr lang="en-US" sz="3500">
                <a:solidFill>
                  <a:srgbClr val="00B6D3"/>
                </a:solidFill>
                <a:latin typeface="Poppins"/>
                <a:ea typeface="Poppins"/>
                <a:cs typeface="Poppins"/>
                <a:sym typeface="Poppins"/>
              </a:rPr>
              <a:t> </a:t>
            </a:r>
            <a:r>
              <a:rPr lang="en-US" sz="3500">
                <a:solidFill>
                  <a:schemeClr val="lt1"/>
                </a:solidFill>
                <a:latin typeface="Poppins"/>
                <a:ea typeface="Poppins"/>
                <a:cs typeface="Poppins"/>
                <a:sym typeface="Poppins"/>
              </a:rPr>
              <a:t>Primary Care 3.0 for Medicare</a:t>
            </a:r>
            <a:endParaRPr i="0" sz="3500" u="none" cap="none" strike="noStrike">
              <a:solidFill>
                <a:schemeClr val="lt1"/>
              </a:solidFill>
              <a:latin typeface="Poppins"/>
              <a:ea typeface="Poppins"/>
              <a:cs typeface="Poppins"/>
              <a:sym typeface="Poppins"/>
            </a:endParaRPr>
          </a:p>
        </p:txBody>
      </p:sp>
      <p:pic>
        <p:nvPicPr>
          <p:cNvPr id="63" name="Google Shape;63;p20" title="TSH-Logomark-darkbg-white.png"/>
          <p:cNvPicPr preferRelativeResize="0"/>
          <p:nvPr/>
        </p:nvPicPr>
        <p:blipFill>
          <a:blip r:embed="rId4">
            <a:alphaModFix/>
          </a:blip>
          <a:stretch>
            <a:fillRect/>
          </a:stretch>
        </p:blipFill>
        <p:spPr>
          <a:xfrm>
            <a:off x="419100" y="464325"/>
            <a:ext cx="1255850" cy="12382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descr="A map of a city&#10;&#10;AI-generated content may be incorrect." id="279" name="Google Shape;279;p29"/>
          <p:cNvPicPr preferRelativeResize="0"/>
          <p:nvPr/>
        </p:nvPicPr>
        <p:blipFill rotWithShape="1">
          <a:blip r:embed="rId3">
            <a:alphaModFix amt="10000"/>
          </a:blip>
          <a:srcRect b="2866" l="3052" r="3043" t="2857"/>
          <a:stretch/>
        </p:blipFill>
        <p:spPr>
          <a:xfrm flipH="1">
            <a:off x="0" y="0"/>
            <a:ext cx="12192000" cy="6857999"/>
          </a:xfrm>
          <a:prstGeom prst="rect">
            <a:avLst/>
          </a:prstGeom>
          <a:noFill/>
          <a:ln>
            <a:noFill/>
          </a:ln>
        </p:spPr>
      </p:pic>
      <p:cxnSp>
        <p:nvCxnSpPr>
          <p:cNvPr id="280" name="Google Shape;280;p29"/>
          <p:cNvCxnSpPr/>
          <p:nvPr/>
        </p:nvCxnSpPr>
        <p:spPr>
          <a:xfrm rot="10800000">
            <a:off x="419119" y="6465972"/>
            <a:ext cx="10741800" cy="29100"/>
          </a:xfrm>
          <a:prstGeom prst="straightConnector1">
            <a:avLst/>
          </a:prstGeom>
          <a:noFill/>
          <a:ln cap="flat" cmpd="sng" w="12700">
            <a:solidFill>
              <a:srgbClr val="075A85"/>
            </a:solidFill>
            <a:prstDash val="solid"/>
            <a:round/>
            <a:headEnd len="sm" w="sm" type="none"/>
            <a:tailEnd len="sm" w="sm" type="none"/>
          </a:ln>
        </p:spPr>
      </p:cxnSp>
      <p:sp>
        <p:nvSpPr>
          <p:cNvPr id="281" name="Google Shape;281;p29"/>
          <p:cNvSpPr txBox="1"/>
          <p:nvPr/>
        </p:nvSpPr>
        <p:spPr>
          <a:xfrm>
            <a:off x="627771" y="747223"/>
            <a:ext cx="113811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500"/>
              <a:buFont typeface="Arial"/>
              <a:buNone/>
            </a:pPr>
            <a:r>
              <a:rPr lang="en-US" sz="2600">
                <a:solidFill>
                  <a:srgbClr val="075A85"/>
                </a:solidFill>
                <a:latin typeface="Poppins Medium"/>
                <a:ea typeface="Poppins Medium"/>
                <a:cs typeface="Poppins Medium"/>
                <a:sym typeface="Poppins Medium"/>
              </a:rPr>
              <a:t>Our c</a:t>
            </a:r>
            <a:r>
              <a:rPr lang="en-US" sz="2600">
                <a:solidFill>
                  <a:srgbClr val="075A85"/>
                </a:solidFill>
                <a:latin typeface="Poppins Medium"/>
                <a:ea typeface="Poppins Medium"/>
                <a:cs typeface="Poppins Medium"/>
                <a:sym typeface="Poppins Medium"/>
              </a:rPr>
              <a:t>enters are purposely built to support </a:t>
            </a:r>
            <a:r>
              <a:rPr lang="en-US" sz="2600">
                <a:solidFill>
                  <a:srgbClr val="00B6D3"/>
                </a:solidFill>
                <a:latin typeface="Poppins Medium"/>
                <a:ea typeface="Poppins Medium"/>
                <a:cs typeface="Poppins Medium"/>
                <a:sym typeface="Poppins Medium"/>
              </a:rPr>
              <a:t>Primary Care 3.0</a:t>
            </a:r>
            <a:endParaRPr sz="2600">
              <a:solidFill>
                <a:srgbClr val="075A85"/>
              </a:solidFill>
              <a:latin typeface="Poppins"/>
              <a:ea typeface="Poppins"/>
              <a:cs typeface="Poppins"/>
              <a:sym typeface="Poppins"/>
            </a:endParaRPr>
          </a:p>
        </p:txBody>
      </p:sp>
      <p:sp>
        <p:nvSpPr>
          <p:cNvPr id="282" name="Google Shape;282;p29"/>
          <p:cNvSpPr txBox="1"/>
          <p:nvPr/>
        </p:nvSpPr>
        <p:spPr>
          <a:xfrm>
            <a:off x="473650" y="1316350"/>
            <a:ext cx="5982000" cy="66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id="283" name="Google Shape;283;p29" title="TSH-Logomark-lightbg-2color.png"/>
          <p:cNvPicPr preferRelativeResize="0"/>
          <p:nvPr/>
        </p:nvPicPr>
        <p:blipFill>
          <a:blip r:embed="rId4">
            <a:alphaModFix/>
          </a:blip>
          <a:stretch>
            <a:fillRect/>
          </a:stretch>
        </p:blipFill>
        <p:spPr>
          <a:xfrm>
            <a:off x="11303575" y="6239600"/>
            <a:ext cx="488700" cy="481848"/>
          </a:xfrm>
          <a:prstGeom prst="rect">
            <a:avLst/>
          </a:prstGeom>
          <a:noFill/>
          <a:ln>
            <a:noFill/>
          </a:ln>
        </p:spPr>
      </p:pic>
      <p:sp>
        <p:nvSpPr>
          <p:cNvPr id="284" name="Google Shape;284;p29"/>
          <p:cNvSpPr txBox="1"/>
          <p:nvPr/>
        </p:nvSpPr>
        <p:spPr>
          <a:xfrm>
            <a:off x="1085775" y="2969207"/>
            <a:ext cx="2806500" cy="2755200"/>
          </a:xfrm>
          <a:prstGeom prst="rect">
            <a:avLst/>
          </a:prstGeom>
          <a:solidFill>
            <a:srgbClr val="B2DDF2">
              <a:alpha val="23919"/>
            </a:srgbClr>
          </a:solidFill>
          <a:ln>
            <a:noFill/>
          </a:ln>
        </p:spPr>
        <p:txBody>
          <a:bodyPr anchorCtr="0" anchor="t" bIns="91425" lIns="91425" spcFirstLastPara="1" rIns="91425" wrap="square" tIns="91425">
            <a:noAutofit/>
          </a:bodyPr>
          <a:lstStyle/>
          <a:p>
            <a:pPr indent="-259080" lvl="0" marL="365760" rtl="0" algn="l">
              <a:lnSpc>
                <a:spcPct val="115000"/>
              </a:lnSpc>
              <a:spcBef>
                <a:spcPts val="0"/>
              </a:spcBef>
              <a:spcAft>
                <a:spcPts val="0"/>
              </a:spcAft>
              <a:buClr>
                <a:schemeClr val="dk1"/>
              </a:buClr>
              <a:buSzPts val="1200"/>
              <a:buFont typeface="Poppins"/>
              <a:buChar char="●"/>
            </a:pPr>
            <a:r>
              <a:rPr lang="en-US" sz="1200">
                <a:solidFill>
                  <a:schemeClr val="dk1"/>
                </a:solidFill>
                <a:latin typeface="Poppins"/>
                <a:ea typeface="Poppins"/>
                <a:cs typeface="Poppins"/>
                <a:sym typeface="Poppins"/>
              </a:rPr>
              <a:t>Using professional microphones instead of </a:t>
            </a:r>
            <a:r>
              <a:rPr lang="en-US" sz="1200">
                <a:solidFill>
                  <a:schemeClr val="dk1"/>
                </a:solidFill>
                <a:latin typeface="Poppins"/>
                <a:ea typeface="Poppins"/>
                <a:cs typeface="Poppins"/>
                <a:sym typeface="Poppins"/>
              </a:rPr>
              <a:t>laptop</a:t>
            </a:r>
            <a:r>
              <a:rPr lang="en-US" sz="1200">
                <a:solidFill>
                  <a:schemeClr val="dk1"/>
                </a:solidFill>
                <a:latin typeface="Poppins"/>
                <a:ea typeface="Poppins"/>
                <a:cs typeface="Poppins"/>
                <a:sym typeface="Poppins"/>
              </a:rPr>
              <a:t> or cell phone mics will improve the quality of information gathered during clinical encounters for writing notes and for additional patient context.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sz="1200">
              <a:solidFill>
                <a:schemeClr val="dk1"/>
              </a:solidFill>
              <a:latin typeface="Poppins"/>
              <a:ea typeface="Poppins"/>
              <a:cs typeface="Poppins"/>
              <a:sym typeface="Poppins"/>
            </a:endParaRPr>
          </a:p>
        </p:txBody>
      </p:sp>
      <p:sp>
        <p:nvSpPr>
          <p:cNvPr id="285" name="Google Shape;285;p29"/>
          <p:cNvSpPr txBox="1"/>
          <p:nvPr/>
        </p:nvSpPr>
        <p:spPr>
          <a:xfrm>
            <a:off x="7763425" y="2969210"/>
            <a:ext cx="2806500" cy="2755200"/>
          </a:xfrm>
          <a:prstGeom prst="rect">
            <a:avLst/>
          </a:prstGeom>
          <a:solidFill>
            <a:srgbClr val="B2DDF2">
              <a:alpha val="23919"/>
            </a:srgbClr>
          </a:solidFill>
          <a:ln>
            <a:noFill/>
          </a:ln>
        </p:spPr>
        <p:txBody>
          <a:bodyPr anchorCtr="0" anchor="t" bIns="91425" lIns="91425" spcFirstLastPara="1" rIns="91425" wrap="square" tIns="91425">
            <a:noAutofit/>
          </a:bodyPr>
          <a:lstStyle/>
          <a:p>
            <a:pPr indent="-259080" lvl="0" marL="365760" rtl="0" algn="l">
              <a:lnSpc>
                <a:spcPct val="115000"/>
              </a:lnSpc>
              <a:spcBef>
                <a:spcPts val="0"/>
              </a:spcBef>
              <a:spcAft>
                <a:spcPts val="0"/>
              </a:spcAft>
              <a:buClr>
                <a:schemeClr val="dk1"/>
              </a:buClr>
              <a:buSzPts val="1200"/>
              <a:buFont typeface="Poppins"/>
              <a:buChar char="●"/>
            </a:pPr>
            <a:r>
              <a:rPr lang="en-US" sz="1200">
                <a:solidFill>
                  <a:schemeClr val="dk1"/>
                </a:solidFill>
                <a:latin typeface="Poppins"/>
                <a:ea typeface="Poppins"/>
                <a:cs typeface="Poppins"/>
                <a:sym typeface="Poppins"/>
              </a:rPr>
              <a:t>Team spaces designed to facilitate Care Teams working together to manage their patients - both in and outside of the center.</a:t>
            </a:r>
            <a:endParaRPr sz="1200">
              <a:solidFill>
                <a:schemeClr val="dk1"/>
              </a:solidFill>
              <a:latin typeface="Poppins"/>
              <a:ea typeface="Poppins"/>
              <a:cs typeface="Poppins"/>
              <a:sym typeface="Poppins"/>
            </a:endParaRPr>
          </a:p>
          <a:p>
            <a:pPr indent="-259080" lvl="0" marL="365760" rtl="0" algn="l">
              <a:lnSpc>
                <a:spcPct val="115000"/>
              </a:lnSpc>
              <a:spcBef>
                <a:spcPts val="0"/>
              </a:spcBef>
              <a:spcAft>
                <a:spcPts val="0"/>
              </a:spcAft>
              <a:buClr>
                <a:schemeClr val="dk1"/>
              </a:buClr>
              <a:buSzPts val="1200"/>
              <a:buFont typeface="Poppins"/>
              <a:buChar char="●"/>
            </a:pPr>
            <a:r>
              <a:rPr lang="en-US" sz="1200">
                <a:solidFill>
                  <a:schemeClr val="dk1"/>
                </a:solidFill>
                <a:latin typeface="Poppins"/>
                <a:ea typeface="Poppins"/>
                <a:cs typeface="Poppins"/>
                <a:sym typeface="Poppins"/>
              </a:rPr>
              <a:t>EKGs, Echos, Spirometry, Cognitive Testing, Accurate Vitals, blood draws, and more are provided in-house to allow for successful delivery of Value Based Care</a:t>
            </a:r>
            <a:endParaRPr sz="1200">
              <a:solidFill>
                <a:schemeClr val="dk1"/>
              </a:solidFill>
              <a:latin typeface="Poppins"/>
              <a:ea typeface="Poppins"/>
              <a:cs typeface="Poppins"/>
              <a:sym typeface="Poppins"/>
            </a:endParaRPr>
          </a:p>
        </p:txBody>
      </p:sp>
      <p:sp>
        <p:nvSpPr>
          <p:cNvPr id="286" name="Google Shape;286;p29"/>
          <p:cNvSpPr txBox="1"/>
          <p:nvPr/>
        </p:nvSpPr>
        <p:spPr>
          <a:xfrm>
            <a:off x="4429850" y="2979510"/>
            <a:ext cx="2806500" cy="2755200"/>
          </a:xfrm>
          <a:prstGeom prst="rect">
            <a:avLst/>
          </a:prstGeom>
          <a:solidFill>
            <a:srgbClr val="B2DDF2">
              <a:alpha val="23919"/>
            </a:srgbClr>
          </a:solidFill>
          <a:ln>
            <a:noFill/>
          </a:ln>
        </p:spPr>
        <p:txBody>
          <a:bodyPr anchorCtr="0" anchor="t" bIns="91425" lIns="91425" spcFirstLastPara="1" rIns="91425" wrap="square" tIns="91425">
            <a:noAutofit/>
          </a:bodyPr>
          <a:lstStyle/>
          <a:p>
            <a:pPr indent="-259080" lvl="0" marL="365760" rtl="0" algn="l">
              <a:lnSpc>
                <a:spcPct val="115000"/>
              </a:lnSpc>
              <a:spcBef>
                <a:spcPts val="0"/>
              </a:spcBef>
              <a:spcAft>
                <a:spcPts val="0"/>
              </a:spcAft>
              <a:buClr>
                <a:schemeClr val="dk1"/>
              </a:buClr>
              <a:buSzPts val="1200"/>
              <a:buFont typeface="Poppins"/>
              <a:buChar char="●"/>
            </a:pPr>
            <a:r>
              <a:rPr lang="en-US" sz="1200">
                <a:solidFill>
                  <a:schemeClr val="dk1"/>
                </a:solidFill>
                <a:latin typeface="Poppins"/>
                <a:ea typeface="Poppins"/>
                <a:cs typeface="Poppins"/>
                <a:sym typeface="Poppins"/>
              </a:rPr>
              <a:t>Exam room monitor placement will allow natural conversation with the PCP, patient and telehealth attendees.  Attendees may include live specialists, family and friends. </a:t>
            </a:r>
            <a:endParaRPr sz="1200">
              <a:solidFill>
                <a:schemeClr val="dk1"/>
              </a:solidFill>
              <a:latin typeface="Poppins"/>
              <a:ea typeface="Poppins"/>
              <a:cs typeface="Poppins"/>
              <a:sym typeface="Poppins"/>
            </a:endParaRPr>
          </a:p>
          <a:p>
            <a:pPr indent="-259080" lvl="0" marL="365760" rtl="0" algn="l">
              <a:lnSpc>
                <a:spcPct val="115000"/>
              </a:lnSpc>
              <a:spcBef>
                <a:spcPts val="0"/>
              </a:spcBef>
              <a:spcAft>
                <a:spcPts val="0"/>
              </a:spcAft>
              <a:buClr>
                <a:schemeClr val="dk1"/>
              </a:buClr>
              <a:buSzPts val="1200"/>
              <a:buFont typeface="Poppins"/>
              <a:buChar char="●"/>
            </a:pPr>
            <a:r>
              <a:rPr lang="en-US" sz="1200">
                <a:solidFill>
                  <a:schemeClr val="dk1"/>
                </a:solidFill>
                <a:latin typeface="Poppins"/>
                <a:ea typeface="Poppins"/>
                <a:cs typeface="Poppins"/>
                <a:sym typeface="Poppins"/>
              </a:rPr>
              <a:t>Monitors will also display real time AI support, tracking next steps and decision support. This creates transparency and </a:t>
            </a:r>
            <a:r>
              <a:rPr lang="en-US" sz="1200">
                <a:solidFill>
                  <a:schemeClr val="dk1"/>
                </a:solidFill>
                <a:latin typeface="Poppins"/>
                <a:ea typeface="Poppins"/>
                <a:cs typeface="Poppins"/>
                <a:sym typeface="Poppins"/>
              </a:rPr>
              <a:t>builds</a:t>
            </a:r>
            <a:r>
              <a:rPr lang="en-US" sz="1200">
                <a:solidFill>
                  <a:schemeClr val="dk1"/>
                </a:solidFill>
                <a:latin typeface="Poppins"/>
                <a:ea typeface="Poppins"/>
                <a:cs typeface="Poppins"/>
                <a:sym typeface="Poppins"/>
              </a:rPr>
              <a:t> trust.</a:t>
            </a:r>
            <a:br>
              <a:rPr lang="en-US" sz="1200">
                <a:solidFill>
                  <a:schemeClr val="dk1"/>
                </a:solidFill>
                <a:latin typeface="Poppins"/>
                <a:ea typeface="Poppins"/>
                <a:cs typeface="Poppins"/>
                <a:sym typeface="Poppins"/>
              </a:rPr>
            </a:b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sz="1200">
              <a:solidFill>
                <a:schemeClr val="dk1"/>
              </a:solidFill>
              <a:latin typeface="Poppins"/>
              <a:ea typeface="Poppins"/>
              <a:cs typeface="Poppins"/>
              <a:sym typeface="Poppins"/>
            </a:endParaRPr>
          </a:p>
        </p:txBody>
      </p:sp>
      <p:sp>
        <p:nvSpPr>
          <p:cNvPr id="287" name="Google Shape;287;p29"/>
          <p:cNvSpPr txBox="1"/>
          <p:nvPr/>
        </p:nvSpPr>
        <p:spPr>
          <a:xfrm>
            <a:off x="688780" y="1193516"/>
            <a:ext cx="9838500" cy="6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3A5864"/>
                </a:solidFill>
                <a:latin typeface="Poppins"/>
                <a:ea typeface="Poppins"/>
                <a:cs typeface="Poppins"/>
                <a:sym typeface="Poppins"/>
              </a:rPr>
              <a:t>Designed for how clinical care will be provided when serving Medicare patients in the era of AI</a:t>
            </a:r>
            <a:endParaRPr>
              <a:solidFill>
                <a:srgbClr val="3A5864"/>
              </a:solidFill>
              <a:latin typeface="Poppins"/>
              <a:ea typeface="Poppins"/>
              <a:cs typeface="Poppins"/>
              <a:sym typeface="Poppins"/>
            </a:endParaRPr>
          </a:p>
        </p:txBody>
      </p:sp>
      <p:sp>
        <p:nvSpPr>
          <p:cNvPr id="288" name="Google Shape;288;p29"/>
          <p:cNvSpPr/>
          <p:nvPr/>
        </p:nvSpPr>
        <p:spPr>
          <a:xfrm>
            <a:off x="1028325" y="1946762"/>
            <a:ext cx="2921400" cy="901800"/>
          </a:xfrm>
          <a:prstGeom prst="roundRect">
            <a:avLst>
              <a:gd fmla="val 16667" name="adj"/>
            </a:avLst>
          </a:prstGeom>
          <a:solidFill>
            <a:srgbClr val="0A5B8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1600">
                <a:solidFill>
                  <a:schemeClr val="lt1"/>
                </a:solidFill>
                <a:latin typeface="Poppins"/>
                <a:ea typeface="Poppins"/>
                <a:cs typeface="Poppins"/>
                <a:sym typeface="Poppins"/>
              </a:rPr>
              <a:t>Enhanced Audio Capture</a:t>
            </a:r>
            <a:endParaRPr b="1" sz="1600">
              <a:solidFill>
                <a:schemeClr val="lt1"/>
              </a:solidFill>
              <a:latin typeface="Poppins"/>
              <a:ea typeface="Poppins"/>
              <a:cs typeface="Poppins"/>
              <a:sym typeface="Poppins"/>
            </a:endParaRPr>
          </a:p>
        </p:txBody>
      </p:sp>
      <p:sp>
        <p:nvSpPr>
          <p:cNvPr id="289" name="Google Shape;289;p29"/>
          <p:cNvSpPr/>
          <p:nvPr/>
        </p:nvSpPr>
        <p:spPr>
          <a:xfrm>
            <a:off x="4372402" y="1945806"/>
            <a:ext cx="2921400" cy="901800"/>
          </a:xfrm>
          <a:prstGeom prst="roundRect">
            <a:avLst>
              <a:gd fmla="val 16667" name="adj"/>
            </a:avLst>
          </a:prstGeom>
          <a:solidFill>
            <a:srgbClr val="0A5B8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solidFill>
                  <a:schemeClr val="lt1"/>
                </a:solidFill>
                <a:latin typeface="Poppins"/>
                <a:ea typeface="Poppins"/>
                <a:cs typeface="Poppins"/>
                <a:sym typeface="Poppins"/>
              </a:rPr>
              <a:t>Telehealth forward exam rooms</a:t>
            </a:r>
            <a:endParaRPr b="1" sz="1600">
              <a:solidFill>
                <a:schemeClr val="lt1"/>
              </a:solidFill>
              <a:latin typeface="Poppins"/>
              <a:ea typeface="Poppins"/>
              <a:cs typeface="Poppins"/>
              <a:sym typeface="Poppins"/>
            </a:endParaRPr>
          </a:p>
        </p:txBody>
      </p:sp>
      <p:sp>
        <p:nvSpPr>
          <p:cNvPr id="290" name="Google Shape;290;p29"/>
          <p:cNvSpPr/>
          <p:nvPr/>
        </p:nvSpPr>
        <p:spPr>
          <a:xfrm>
            <a:off x="7705977" y="1934312"/>
            <a:ext cx="2921400" cy="901800"/>
          </a:xfrm>
          <a:prstGeom prst="roundRect">
            <a:avLst>
              <a:gd fmla="val 16667" name="adj"/>
            </a:avLst>
          </a:prstGeom>
          <a:solidFill>
            <a:srgbClr val="0A5B8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solidFill>
                  <a:schemeClr val="lt1"/>
                </a:solidFill>
                <a:latin typeface="Poppins"/>
                <a:ea typeface="Poppins"/>
                <a:cs typeface="Poppins"/>
                <a:sym typeface="Poppins"/>
              </a:rPr>
              <a:t>Space Design &amp; Equipment</a:t>
            </a:r>
            <a:endParaRPr b="1" sz="1600">
              <a:solidFill>
                <a:schemeClr val="lt1"/>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5" name="Shape 295"/>
        <p:cNvGrpSpPr/>
        <p:nvPr/>
      </p:nvGrpSpPr>
      <p:grpSpPr>
        <a:xfrm>
          <a:off x="0" y="0"/>
          <a:ext cx="0" cy="0"/>
          <a:chOff x="0" y="0"/>
          <a:chExt cx="0" cy="0"/>
        </a:xfrm>
      </p:grpSpPr>
      <p:pic>
        <p:nvPicPr>
          <p:cNvPr id="296" name="Google Shape;296;p30"/>
          <p:cNvPicPr preferRelativeResize="0"/>
          <p:nvPr/>
        </p:nvPicPr>
        <p:blipFill rotWithShape="1">
          <a:blip r:embed="rId3">
            <a:alphaModFix/>
          </a:blip>
          <a:srcRect b="0" l="0" r="0" t="0"/>
          <a:stretch/>
        </p:blipFill>
        <p:spPr>
          <a:xfrm>
            <a:off x="-449354" y="-270653"/>
            <a:ext cx="12991250" cy="7315200"/>
          </a:xfrm>
          <a:prstGeom prst="rect">
            <a:avLst/>
          </a:prstGeom>
          <a:noFill/>
          <a:ln>
            <a:noFill/>
          </a:ln>
        </p:spPr>
      </p:pic>
      <p:sp>
        <p:nvSpPr>
          <p:cNvPr id="297" name="Google Shape;297;p30"/>
          <p:cNvSpPr txBox="1"/>
          <p:nvPr/>
        </p:nvSpPr>
        <p:spPr>
          <a:xfrm>
            <a:off x="419111" y="4464942"/>
            <a:ext cx="8805300" cy="63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500"/>
              <a:buFont typeface="Arial"/>
              <a:buNone/>
            </a:pPr>
            <a:r>
              <a:rPr b="1" lang="en-US" sz="3500">
                <a:solidFill>
                  <a:srgbClr val="00B6D3"/>
                </a:solidFill>
                <a:latin typeface="Poppins"/>
                <a:ea typeface="Poppins"/>
                <a:cs typeface="Poppins"/>
                <a:sym typeface="Poppins"/>
              </a:rPr>
              <a:t>Capital Efficiency</a:t>
            </a:r>
            <a:r>
              <a:rPr lang="en-US" sz="3500">
                <a:solidFill>
                  <a:srgbClr val="00B6D3"/>
                </a:solidFill>
                <a:latin typeface="Poppins"/>
                <a:ea typeface="Poppins"/>
                <a:cs typeface="Poppins"/>
                <a:sym typeface="Poppins"/>
              </a:rPr>
              <a:t> </a:t>
            </a:r>
            <a:r>
              <a:rPr lang="en-US" sz="3500">
                <a:solidFill>
                  <a:schemeClr val="lt1"/>
                </a:solidFill>
                <a:latin typeface="Poppins"/>
                <a:ea typeface="Poppins"/>
                <a:cs typeface="Poppins"/>
                <a:sym typeface="Poppins"/>
              </a:rPr>
              <a:t>and Unit Economics</a:t>
            </a:r>
            <a:r>
              <a:rPr lang="en-US" sz="3500">
                <a:solidFill>
                  <a:srgbClr val="00B6D3"/>
                </a:solidFill>
                <a:latin typeface="Poppins"/>
                <a:ea typeface="Poppins"/>
                <a:cs typeface="Poppins"/>
                <a:sym typeface="Poppins"/>
              </a:rPr>
              <a:t> </a:t>
            </a:r>
            <a:endParaRPr i="0" sz="3500" u="none" cap="none" strike="noStrike">
              <a:solidFill>
                <a:schemeClr val="lt1"/>
              </a:solidFill>
              <a:latin typeface="Poppins"/>
              <a:ea typeface="Poppins"/>
              <a:cs typeface="Poppins"/>
              <a:sym typeface="Poppins"/>
            </a:endParaRPr>
          </a:p>
        </p:txBody>
      </p:sp>
      <p:pic>
        <p:nvPicPr>
          <p:cNvPr id="298" name="Google Shape;298;p30" title="TSH-Logomark-darkbg-white.png"/>
          <p:cNvPicPr preferRelativeResize="0"/>
          <p:nvPr/>
        </p:nvPicPr>
        <p:blipFill>
          <a:blip r:embed="rId4">
            <a:alphaModFix/>
          </a:blip>
          <a:stretch>
            <a:fillRect/>
          </a:stretch>
        </p:blipFill>
        <p:spPr>
          <a:xfrm>
            <a:off x="419100" y="464325"/>
            <a:ext cx="1255850" cy="12382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descr="A map of a city&#10;&#10;AI-generated content may be incorrect." id="304" name="Google Shape;304;p31"/>
          <p:cNvPicPr preferRelativeResize="0"/>
          <p:nvPr/>
        </p:nvPicPr>
        <p:blipFill rotWithShape="1">
          <a:blip r:embed="rId3">
            <a:alphaModFix amt="10000"/>
          </a:blip>
          <a:srcRect b="2866" l="3052" r="3043" t="2857"/>
          <a:stretch/>
        </p:blipFill>
        <p:spPr>
          <a:xfrm flipH="1">
            <a:off x="0" y="0"/>
            <a:ext cx="12192000" cy="6857999"/>
          </a:xfrm>
          <a:prstGeom prst="rect">
            <a:avLst/>
          </a:prstGeom>
          <a:noFill/>
          <a:ln>
            <a:noFill/>
          </a:ln>
        </p:spPr>
      </p:pic>
      <p:cxnSp>
        <p:nvCxnSpPr>
          <p:cNvPr id="305" name="Google Shape;305;p31"/>
          <p:cNvCxnSpPr/>
          <p:nvPr/>
        </p:nvCxnSpPr>
        <p:spPr>
          <a:xfrm rot="10800000">
            <a:off x="419119" y="6465972"/>
            <a:ext cx="10741800" cy="29100"/>
          </a:xfrm>
          <a:prstGeom prst="straightConnector1">
            <a:avLst/>
          </a:prstGeom>
          <a:noFill/>
          <a:ln cap="flat" cmpd="sng" w="12700">
            <a:solidFill>
              <a:srgbClr val="075A85"/>
            </a:solidFill>
            <a:prstDash val="solid"/>
            <a:round/>
            <a:headEnd len="sm" w="sm" type="none"/>
            <a:tailEnd len="sm" w="sm" type="none"/>
          </a:ln>
        </p:spPr>
      </p:cxnSp>
      <p:pic>
        <p:nvPicPr>
          <p:cNvPr id="306" name="Google Shape;306;p31" title="TSH-Logomark-lightbg-2color.png"/>
          <p:cNvPicPr preferRelativeResize="0"/>
          <p:nvPr/>
        </p:nvPicPr>
        <p:blipFill>
          <a:blip r:embed="rId4">
            <a:alphaModFix/>
          </a:blip>
          <a:stretch>
            <a:fillRect/>
          </a:stretch>
        </p:blipFill>
        <p:spPr>
          <a:xfrm>
            <a:off x="11303575" y="6239600"/>
            <a:ext cx="488700" cy="481848"/>
          </a:xfrm>
          <a:prstGeom prst="rect">
            <a:avLst/>
          </a:prstGeom>
          <a:noFill/>
          <a:ln>
            <a:noFill/>
          </a:ln>
        </p:spPr>
      </p:pic>
      <p:sp>
        <p:nvSpPr>
          <p:cNvPr id="307" name="Google Shape;307;p31"/>
          <p:cNvSpPr/>
          <p:nvPr/>
        </p:nvSpPr>
        <p:spPr>
          <a:xfrm>
            <a:off x="558800" y="355600"/>
            <a:ext cx="11406600" cy="1905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007EA4"/>
              </a:buClr>
              <a:buSzPts val="1100"/>
              <a:buFont typeface="Arial"/>
              <a:buNone/>
            </a:pPr>
            <a:r>
              <a:rPr i="0" lang="en-US" sz="1100" u="none" cap="none" strike="noStrike">
                <a:solidFill>
                  <a:srgbClr val="007EA4"/>
                </a:solidFill>
                <a:latin typeface="Poppins Medium"/>
                <a:ea typeface="Poppins Medium"/>
                <a:cs typeface="Poppins Medium"/>
                <a:sym typeface="Poppins Medium"/>
              </a:rPr>
              <a:t>ADVANCED ANALYTICS &amp; AI</a:t>
            </a:r>
            <a:endParaRPr i="0" sz="1100" u="none" cap="none" strike="noStrike">
              <a:solidFill>
                <a:schemeClr val="dk1"/>
              </a:solidFill>
              <a:latin typeface="Poppins Medium"/>
              <a:ea typeface="Poppins Medium"/>
              <a:cs typeface="Poppins Medium"/>
              <a:sym typeface="Poppins Medium"/>
            </a:endParaRPr>
          </a:p>
        </p:txBody>
      </p:sp>
      <p:sp>
        <p:nvSpPr>
          <p:cNvPr id="308" name="Google Shape;308;p31"/>
          <p:cNvSpPr/>
          <p:nvPr/>
        </p:nvSpPr>
        <p:spPr>
          <a:xfrm>
            <a:off x="558800" y="609600"/>
            <a:ext cx="9810900" cy="765000"/>
          </a:xfrm>
          <a:prstGeom prst="rect">
            <a:avLst/>
          </a:prstGeom>
          <a:noFill/>
          <a:ln>
            <a:noFill/>
          </a:ln>
        </p:spPr>
        <p:txBody>
          <a:bodyPr anchorCtr="0" anchor="t" bIns="16925" lIns="16925" spcFirstLastPara="1" rIns="16925" wrap="square" tIns="16925">
            <a:noAutofit/>
          </a:bodyPr>
          <a:lstStyle/>
          <a:p>
            <a:pPr indent="0" lvl="0" marL="0" marR="0" rtl="0" algn="l">
              <a:lnSpc>
                <a:spcPct val="112000"/>
              </a:lnSpc>
              <a:spcBef>
                <a:spcPts val="0"/>
              </a:spcBef>
              <a:spcAft>
                <a:spcPts val="0"/>
              </a:spcAft>
              <a:buClr>
                <a:srgbClr val="004059"/>
              </a:buClr>
              <a:buSzPts val="2600"/>
              <a:buFont typeface="Arial"/>
              <a:buNone/>
            </a:pPr>
            <a:r>
              <a:rPr i="0" lang="en-US" sz="2600" u="none" cap="none" strike="noStrike">
                <a:solidFill>
                  <a:srgbClr val="075A85"/>
                </a:solidFill>
                <a:latin typeface="Poppins Medium"/>
                <a:ea typeface="Poppins Medium"/>
                <a:cs typeface="Poppins Medium"/>
                <a:sym typeface="Poppins Medium"/>
              </a:rPr>
              <a:t>We chose our markets — and sized our capital — with a </a:t>
            </a:r>
            <a:r>
              <a:rPr i="0" lang="en-US" sz="2600" u="none" cap="none" strike="noStrike">
                <a:solidFill>
                  <a:srgbClr val="007EA4"/>
                </a:solidFill>
                <a:latin typeface="Poppins Medium"/>
                <a:ea typeface="Poppins Medium"/>
                <a:cs typeface="Poppins Medium"/>
                <a:sym typeface="Poppins Medium"/>
              </a:rPr>
              <a:t>proprietary simulation engine</a:t>
            </a:r>
            <a:r>
              <a:rPr i="0" lang="en-US" sz="2600" u="none" cap="none" strike="noStrike">
                <a:solidFill>
                  <a:srgbClr val="004059"/>
                </a:solidFill>
                <a:latin typeface="Poppins Medium"/>
                <a:ea typeface="Poppins Medium"/>
                <a:cs typeface="Poppins Medium"/>
                <a:sym typeface="Poppins Medium"/>
              </a:rPr>
              <a:t>.</a:t>
            </a:r>
            <a:endParaRPr i="0" sz="2600" u="none" cap="none" strike="noStrike">
              <a:solidFill>
                <a:schemeClr val="dk1"/>
              </a:solidFill>
              <a:latin typeface="Poppins Medium"/>
              <a:ea typeface="Poppins Medium"/>
              <a:cs typeface="Poppins Medium"/>
              <a:sym typeface="Poppins Medium"/>
            </a:endParaRPr>
          </a:p>
        </p:txBody>
      </p:sp>
      <p:sp>
        <p:nvSpPr>
          <p:cNvPr id="309" name="Google Shape;309;p31"/>
          <p:cNvSpPr/>
          <p:nvPr/>
        </p:nvSpPr>
        <p:spPr>
          <a:xfrm>
            <a:off x="558800" y="1568490"/>
            <a:ext cx="9810900" cy="467400"/>
          </a:xfrm>
          <a:prstGeom prst="rect">
            <a:avLst/>
          </a:prstGeom>
          <a:noFill/>
          <a:ln>
            <a:noFill/>
          </a:ln>
        </p:spPr>
        <p:txBody>
          <a:bodyPr anchorCtr="0" anchor="t" bIns="16925" lIns="16925" spcFirstLastPara="1" rIns="16925" wrap="square" tIns="16925">
            <a:noAutofit/>
          </a:bodyPr>
          <a:lstStyle/>
          <a:p>
            <a:pPr indent="0" lvl="0" marL="0" marR="0" rtl="0" algn="l">
              <a:lnSpc>
                <a:spcPct val="100000"/>
              </a:lnSpc>
              <a:spcBef>
                <a:spcPts val="0"/>
              </a:spcBef>
              <a:spcAft>
                <a:spcPts val="0"/>
              </a:spcAft>
              <a:buClr>
                <a:srgbClr val="3A5864"/>
              </a:buClr>
              <a:buSzPts val="1200"/>
              <a:buFont typeface="Arial"/>
              <a:buNone/>
            </a:pPr>
            <a:r>
              <a:rPr i="0" lang="en-US" sz="1200" u="none" cap="none" strike="noStrike">
                <a:solidFill>
                  <a:srgbClr val="3A5864"/>
                </a:solidFill>
                <a:latin typeface="Poppins"/>
                <a:ea typeface="Poppins"/>
                <a:cs typeface="Poppins"/>
                <a:sym typeface="Poppins"/>
              </a:rPr>
              <a:t>The </a:t>
            </a:r>
            <a:r>
              <a:rPr i="0" lang="en-US" sz="1200" u="none" cap="none" strike="noStrike">
                <a:solidFill>
                  <a:srgbClr val="004059"/>
                </a:solidFill>
                <a:latin typeface="Poppins"/>
                <a:ea typeface="Poppins"/>
                <a:cs typeface="Poppins"/>
                <a:sym typeface="Poppins"/>
              </a:rPr>
              <a:t>MegaCalculator </a:t>
            </a:r>
            <a:r>
              <a:rPr i="0" lang="en-US" sz="1200" u="none" cap="none" strike="noStrike">
                <a:solidFill>
                  <a:srgbClr val="3A5864"/>
                </a:solidFill>
                <a:latin typeface="Poppins"/>
                <a:ea typeface="Poppins"/>
                <a:cs typeface="Poppins"/>
                <a:sym typeface="Poppins"/>
              </a:rPr>
              <a:t>is Town Square Health's </a:t>
            </a:r>
            <a:r>
              <a:rPr lang="en-US" sz="1200">
                <a:solidFill>
                  <a:srgbClr val="004059"/>
                </a:solidFill>
                <a:latin typeface="Poppins"/>
                <a:ea typeface="Poppins"/>
                <a:cs typeface="Poppins"/>
                <a:sym typeface="Poppins"/>
              </a:rPr>
              <a:t>10 year</a:t>
            </a:r>
            <a:r>
              <a:rPr i="0" lang="en-US" sz="1200" u="none" cap="none" strike="noStrike">
                <a:solidFill>
                  <a:srgbClr val="004059"/>
                </a:solidFill>
                <a:latin typeface="Poppins"/>
                <a:ea typeface="Poppins"/>
                <a:cs typeface="Poppins"/>
                <a:sym typeface="Poppins"/>
              </a:rPr>
              <a:t>, month-by-month</a:t>
            </a:r>
            <a:r>
              <a:rPr i="0" lang="en-US" sz="1200" u="none" cap="none" strike="noStrike">
                <a:solidFill>
                  <a:srgbClr val="004059"/>
                </a:solidFill>
                <a:latin typeface="Poppins"/>
                <a:ea typeface="Poppins"/>
                <a:cs typeface="Poppins"/>
                <a:sym typeface="Poppins"/>
              </a:rPr>
              <a:t> </a:t>
            </a:r>
            <a:r>
              <a:rPr i="0" lang="en-US" sz="1200" u="none" cap="none" strike="noStrike">
                <a:solidFill>
                  <a:srgbClr val="3A5864"/>
                </a:solidFill>
                <a:latin typeface="Poppins"/>
                <a:ea typeface="Poppins"/>
                <a:cs typeface="Poppins"/>
                <a:sym typeface="Poppins"/>
              </a:rPr>
              <a:t>financial simulation and market-selection platform. It's the analytical backbone behind every major capital, payer, and market decision we've made.</a:t>
            </a:r>
            <a:endParaRPr i="0" sz="1200" u="none" cap="none" strike="noStrike">
              <a:solidFill>
                <a:schemeClr val="dk1"/>
              </a:solidFill>
              <a:latin typeface="Poppins"/>
              <a:ea typeface="Poppins"/>
              <a:cs typeface="Poppins"/>
              <a:sym typeface="Poppins"/>
            </a:endParaRPr>
          </a:p>
        </p:txBody>
      </p:sp>
      <p:sp>
        <p:nvSpPr>
          <p:cNvPr id="310" name="Google Shape;310;p31"/>
          <p:cNvSpPr/>
          <p:nvPr/>
        </p:nvSpPr>
        <p:spPr>
          <a:xfrm>
            <a:off x="558800" y="2203847"/>
            <a:ext cx="3364500" cy="2878500"/>
          </a:xfrm>
          <a:prstGeom prst="roundRect">
            <a:avLst>
              <a:gd fmla="val 3971" name="adj"/>
            </a:avLst>
          </a:prstGeom>
          <a:solidFill>
            <a:srgbClr val="FFFFFF"/>
          </a:solidFill>
          <a:ln cap="flat" cmpd="sng" w="9525">
            <a:solidFill>
              <a:srgbClr val="004059">
                <a:alpha val="10199"/>
              </a:srgbClr>
            </a:solidFill>
            <a:prstDash val="solid"/>
            <a:round/>
            <a:headEnd len="sm" w="sm" type="none"/>
            <a:tailEnd len="sm" w="sm" type="none"/>
          </a:ln>
          <a:effectLst>
            <a:outerShdw blurRad="57150" rotWithShape="0" algn="bl" dir="5400000" dist="19050">
              <a:srgbClr val="004059">
                <a:alpha val="3920"/>
              </a:srgbClr>
            </a:outerShdw>
          </a:effectLst>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311" name="Google Shape;311;p31"/>
          <p:cNvSpPr/>
          <p:nvPr/>
        </p:nvSpPr>
        <p:spPr>
          <a:xfrm>
            <a:off x="730250" y="2362600"/>
            <a:ext cx="1496100" cy="2082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004059"/>
              </a:buClr>
              <a:buSzPts val="1100"/>
              <a:buFont typeface="Arial"/>
              <a:buNone/>
            </a:pPr>
            <a:r>
              <a:rPr b="1" i="0" lang="en-US" sz="1100" u="none" cap="none" strike="noStrike">
                <a:solidFill>
                  <a:srgbClr val="004059"/>
                </a:solidFill>
                <a:latin typeface="Poppins"/>
                <a:ea typeface="Poppins"/>
                <a:cs typeface="Poppins"/>
                <a:sym typeface="Poppins"/>
              </a:rPr>
              <a:t>Configurable inputs</a:t>
            </a:r>
            <a:endParaRPr i="0" sz="1100" u="none" cap="none" strike="noStrike">
              <a:solidFill>
                <a:schemeClr val="dk1"/>
              </a:solidFill>
              <a:latin typeface="Poppins"/>
              <a:ea typeface="Poppins"/>
              <a:cs typeface="Poppins"/>
              <a:sym typeface="Poppins"/>
            </a:endParaRPr>
          </a:p>
        </p:txBody>
      </p:sp>
      <p:sp>
        <p:nvSpPr>
          <p:cNvPr id="312" name="Google Shape;312;p31"/>
          <p:cNvSpPr/>
          <p:nvPr/>
        </p:nvSpPr>
        <p:spPr>
          <a:xfrm>
            <a:off x="2466876" y="2419747"/>
            <a:ext cx="1335600" cy="1206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007EA4"/>
              </a:buClr>
              <a:buSzPts val="600"/>
              <a:buFont typeface="Arial"/>
              <a:buNone/>
            </a:pPr>
            <a:r>
              <a:rPr b="1" i="0" lang="en-US" sz="600" u="none" cap="none" strike="noStrike">
                <a:solidFill>
                  <a:srgbClr val="007EA4"/>
                </a:solidFill>
                <a:latin typeface="Poppins"/>
                <a:ea typeface="Poppins"/>
                <a:cs typeface="Poppins"/>
                <a:sym typeface="Poppins"/>
              </a:rPr>
              <a:t>ANY MARKET, ANY PAYER</a:t>
            </a:r>
            <a:endParaRPr i="0" sz="600" u="none" cap="none" strike="noStrike">
              <a:solidFill>
                <a:schemeClr val="dk1"/>
              </a:solidFill>
              <a:latin typeface="Poppins"/>
              <a:ea typeface="Poppins"/>
              <a:cs typeface="Poppins"/>
              <a:sym typeface="Poppins"/>
            </a:endParaRPr>
          </a:p>
        </p:txBody>
      </p:sp>
      <p:sp>
        <p:nvSpPr>
          <p:cNvPr id="313" name="Google Shape;313;p31"/>
          <p:cNvSpPr/>
          <p:nvPr/>
        </p:nvSpPr>
        <p:spPr>
          <a:xfrm>
            <a:off x="717550" y="2680097"/>
            <a:ext cx="101700" cy="101700"/>
          </a:xfrm>
          <a:prstGeom prst="ellipse">
            <a:avLst/>
          </a:prstGeom>
          <a:solidFill>
            <a:srgbClr val="007EA4"/>
          </a:solidFill>
          <a:ln cap="flat" cmpd="sng" w="28575">
            <a:solidFill>
              <a:srgbClr val="DAF2F4"/>
            </a:solidFill>
            <a:prstDash val="solid"/>
            <a:round/>
            <a:headEnd len="sm" w="sm" type="none"/>
            <a:tailEnd len="sm" w="sm" type="none"/>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314" name="Google Shape;314;p31"/>
          <p:cNvSpPr/>
          <p:nvPr/>
        </p:nvSpPr>
        <p:spPr>
          <a:xfrm>
            <a:off x="920750" y="2629297"/>
            <a:ext cx="2916000" cy="1398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004059"/>
              </a:buClr>
              <a:buSzPts val="800"/>
              <a:buFont typeface="Arial"/>
              <a:buNone/>
            </a:pPr>
            <a:r>
              <a:rPr b="1" i="0" lang="en-US" sz="800" u="none" cap="none" strike="noStrike">
                <a:solidFill>
                  <a:srgbClr val="004059"/>
                </a:solidFill>
                <a:latin typeface="Poppins"/>
                <a:ea typeface="Poppins"/>
                <a:cs typeface="Poppins"/>
                <a:sym typeface="Poppins"/>
              </a:rPr>
              <a:t>Market &amp; demographics</a:t>
            </a:r>
            <a:endParaRPr i="0" sz="800" u="none" cap="none" strike="noStrike">
              <a:solidFill>
                <a:schemeClr val="dk1"/>
              </a:solidFill>
              <a:latin typeface="Poppins"/>
              <a:ea typeface="Poppins"/>
              <a:cs typeface="Poppins"/>
              <a:sym typeface="Poppins"/>
            </a:endParaRPr>
          </a:p>
        </p:txBody>
      </p:sp>
      <p:sp>
        <p:nvSpPr>
          <p:cNvPr id="315" name="Google Shape;315;p31"/>
          <p:cNvSpPr/>
          <p:nvPr/>
        </p:nvSpPr>
        <p:spPr>
          <a:xfrm>
            <a:off x="920750" y="2756297"/>
            <a:ext cx="2916000" cy="256500"/>
          </a:xfrm>
          <a:prstGeom prst="rect">
            <a:avLst/>
          </a:prstGeom>
          <a:noFill/>
          <a:ln>
            <a:noFill/>
          </a:ln>
        </p:spPr>
        <p:txBody>
          <a:bodyPr anchorCtr="0" anchor="t" bIns="16925" lIns="16925" spcFirstLastPara="1" rIns="16925" wrap="square" tIns="16925">
            <a:noAutofit/>
          </a:bodyPr>
          <a:lstStyle/>
          <a:p>
            <a:pPr indent="0" lvl="0" marL="0" marR="0" rtl="0" algn="l">
              <a:lnSpc>
                <a:spcPct val="140000"/>
              </a:lnSpc>
              <a:spcBef>
                <a:spcPts val="0"/>
              </a:spcBef>
              <a:spcAft>
                <a:spcPts val="0"/>
              </a:spcAft>
              <a:buClr>
                <a:srgbClr val="3A5864"/>
              </a:buClr>
              <a:buSzPts val="700"/>
              <a:buFont typeface="Arial"/>
              <a:buNone/>
            </a:pPr>
            <a:r>
              <a:rPr i="0" lang="en-US" sz="700" u="none" cap="none" strike="noStrike">
                <a:solidFill>
                  <a:srgbClr val="3A5864"/>
                </a:solidFill>
                <a:latin typeface="Poppins"/>
                <a:ea typeface="Poppins"/>
                <a:cs typeface="Poppins"/>
                <a:sym typeface="Poppins"/>
              </a:rPr>
              <a:t>Medicare population, MA penetration, addressable carrying capacity per MSA.</a:t>
            </a:r>
            <a:endParaRPr i="0" sz="700" u="none" cap="none" strike="noStrike">
              <a:solidFill>
                <a:schemeClr val="dk1"/>
              </a:solidFill>
              <a:latin typeface="Poppins"/>
              <a:ea typeface="Poppins"/>
              <a:cs typeface="Poppins"/>
              <a:sym typeface="Poppins"/>
            </a:endParaRPr>
          </a:p>
        </p:txBody>
      </p:sp>
      <p:sp>
        <p:nvSpPr>
          <p:cNvPr id="316" name="Google Shape;316;p31"/>
          <p:cNvSpPr/>
          <p:nvPr/>
        </p:nvSpPr>
        <p:spPr>
          <a:xfrm>
            <a:off x="730250" y="3114278"/>
            <a:ext cx="3021600" cy="6300"/>
          </a:xfrm>
          <a:prstGeom prst="rect">
            <a:avLst/>
          </a:prstGeom>
          <a:solidFill>
            <a:srgbClr val="004059">
              <a:alpha val="12160"/>
            </a:srgbClr>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317" name="Google Shape;317;p31"/>
          <p:cNvSpPr/>
          <p:nvPr/>
        </p:nvSpPr>
        <p:spPr>
          <a:xfrm>
            <a:off x="717550" y="3234928"/>
            <a:ext cx="101700" cy="101700"/>
          </a:xfrm>
          <a:prstGeom prst="ellipse">
            <a:avLst/>
          </a:prstGeom>
          <a:solidFill>
            <a:srgbClr val="007EA4"/>
          </a:solidFill>
          <a:ln cap="flat" cmpd="sng" w="28575">
            <a:solidFill>
              <a:srgbClr val="DAF2F4"/>
            </a:solidFill>
            <a:prstDash val="solid"/>
            <a:round/>
            <a:headEnd len="sm" w="sm" type="none"/>
            <a:tailEnd len="sm" w="sm" type="none"/>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318" name="Google Shape;318;p31"/>
          <p:cNvSpPr/>
          <p:nvPr/>
        </p:nvSpPr>
        <p:spPr>
          <a:xfrm>
            <a:off x="920750" y="3184128"/>
            <a:ext cx="2916000" cy="1398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004059"/>
              </a:buClr>
              <a:buSzPts val="800"/>
              <a:buFont typeface="Arial"/>
              <a:buNone/>
            </a:pPr>
            <a:r>
              <a:rPr b="1" i="0" lang="en-US" sz="800" u="none" cap="none" strike="noStrike">
                <a:solidFill>
                  <a:srgbClr val="004059"/>
                </a:solidFill>
                <a:latin typeface="Poppins"/>
                <a:ea typeface="Poppins"/>
                <a:cs typeface="Poppins"/>
                <a:sym typeface="Poppins"/>
              </a:rPr>
              <a:t>Payer mix &amp; contracts</a:t>
            </a:r>
            <a:endParaRPr i="0" sz="800" u="none" cap="none" strike="noStrike">
              <a:solidFill>
                <a:schemeClr val="dk1"/>
              </a:solidFill>
              <a:latin typeface="Poppins"/>
              <a:ea typeface="Poppins"/>
              <a:cs typeface="Poppins"/>
              <a:sym typeface="Poppins"/>
            </a:endParaRPr>
          </a:p>
        </p:txBody>
      </p:sp>
      <p:sp>
        <p:nvSpPr>
          <p:cNvPr id="319" name="Google Shape;319;p31"/>
          <p:cNvSpPr/>
          <p:nvPr/>
        </p:nvSpPr>
        <p:spPr>
          <a:xfrm>
            <a:off x="920750" y="3311128"/>
            <a:ext cx="2916000" cy="141000"/>
          </a:xfrm>
          <a:prstGeom prst="rect">
            <a:avLst/>
          </a:prstGeom>
          <a:noFill/>
          <a:ln>
            <a:noFill/>
          </a:ln>
        </p:spPr>
        <p:txBody>
          <a:bodyPr anchorCtr="0" anchor="t" bIns="16925" lIns="16925" spcFirstLastPara="1" rIns="16925" wrap="square" tIns="16925">
            <a:noAutofit/>
          </a:bodyPr>
          <a:lstStyle/>
          <a:p>
            <a:pPr indent="0" lvl="0" marL="0" marR="0" rtl="0" algn="l">
              <a:lnSpc>
                <a:spcPct val="140000"/>
              </a:lnSpc>
              <a:spcBef>
                <a:spcPts val="0"/>
              </a:spcBef>
              <a:spcAft>
                <a:spcPts val="0"/>
              </a:spcAft>
              <a:buClr>
                <a:srgbClr val="3A5864"/>
              </a:buClr>
              <a:buSzPts val="700"/>
              <a:buFont typeface="Arial"/>
              <a:buNone/>
            </a:pPr>
            <a:r>
              <a:rPr i="0" lang="en-US" sz="700" u="none" cap="none" strike="noStrike">
                <a:solidFill>
                  <a:srgbClr val="3A5864"/>
                </a:solidFill>
                <a:latin typeface="Poppins"/>
                <a:ea typeface="Poppins"/>
                <a:cs typeface="Poppins"/>
                <a:sym typeface="Poppins"/>
              </a:rPr>
              <a:t>Per-payer share, risk thresholds, and unique contracted PMPM rates.</a:t>
            </a:r>
            <a:endParaRPr i="0" sz="700" u="none" cap="none" strike="noStrike">
              <a:solidFill>
                <a:schemeClr val="dk1"/>
              </a:solidFill>
              <a:latin typeface="Poppins"/>
              <a:ea typeface="Poppins"/>
              <a:cs typeface="Poppins"/>
              <a:sym typeface="Poppins"/>
            </a:endParaRPr>
          </a:p>
        </p:txBody>
      </p:sp>
      <p:sp>
        <p:nvSpPr>
          <p:cNvPr id="320" name="Google Shape;320;p31"/>
          <p:cNvSpPr/>
          <p:nvPr/>
        </p:nvSpPr>
        <p:spPr>
          <a:xfrm>
            <a:off x="730250" y="3596548"/>
            <a:ext cx="3021600" cy="6300"/>
          </a:xfrm>
          <a:prstGeom prst="rect">
            <a:avLst/>
          </a:prstGeom>
          <a:solidFill>
            <a:srgbClr val="004059">
              <a:alpha val="12160"/>
            </a:srgbClr>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321" name="Google Shape;321;p31"/>
          <p:cNvSpPr/>
          <p:nvPr/>
        </p:nvSpPr>
        <p:spPr>
          <a:xfrm>
            <a:off x="717550" y="3674269"/>
            <a:ext cx="101700" cy="101700"/>
          </a:xfrm>
          <a:prstGeom prst="ellipse">
            <a:avLst/>
          </a:prstGeom>
          <a:solidFill>
            <a:srgbClr val="007EA4"/>
          </a:solidFill>
          <a:ln cap="flat" cmpd="sng" w="28575">
            <a:solidFill>
              <a:srgbClr val="DAF2F4"/>
            </a:solidFill>
            <a:prstDash val="solid"/>
            <a:round/>
            <a:headEnd len="sm" w="sm" type="none"/>
            <a:tailEnd len="sm" w="sm" type="none"/>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322" name="Google Shape;322;p31"/>
          <p:cNvSpPr/>
          <p:nvPr/>
        </p:nvSpPr>
        <p:spPr>
          <a:xfrm>
            <a:off x="920750" y="3623469"/>
            <a:ext cx="2916000" cy="1398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004059"/>
              </a:buClr>
              <a:buSzPts val="800"/>
              <a:buFont typeface="Arial"/>
              <a:buNone/>
            </a:pPr>
            <a:r>
              <a:rPr b="1" i="0" lang="en-US" sz="800" u="none" cap="none" strike="noStrike">
                <a:solidFill>
                  <a:srgbClr val="004059"/>
                </a:solidFill>
                <a:latin typeface="Poppins"/>
                <a:ea typeface="Poppins"/>
                <a:cs typeface="Poppins"/>
                <a:sym typeface="Poppins"/>
              </a:rPr>
              <a:t>Patient growth model</a:t>
            </a:r>
            <a:endParaRPr i="0" sz="800" u="none" cap="none" strike="noStrike">
              <a:solidFill>
                <a:schemeClr val="dk1"/>
              </a:solidFill>
              <a:latin typeface="Poppins"/>
              <a:ea typeface="Poppins"/>
              <a:cs typeface="Poppins"/>
              <a:sym typeface="Poppins"/>
            </a:endParaRPr>
          </a:p>
        </p:txBody>
      </p:sp>
      <p:sp>
        <p:nvSpPr>
          <p:cNvPr id="323" name="Google Shape;323;p31"/>
          <p:cNvSpPr/>
          <p:nvPr/>
        </p:nvSpPr>
        <p:spPr>
          <a:xfrm>
            <a:off x="920750" y="3750469"/>
            <a:ext cx="2916000" cy="256500"/>
          </a:xfrm>
          <a:prstGeom prst="rect">
            <a:avLst/>
          </a:prstGeom>
          <a:noFill/>
          <a:ln>
            <a:noFill/>
          </a:ln>
        </p:spPr>
        <p:txBody>
          <a:bodyPr anchorCtr="0" anchor="t" bIns="16925" lIns="16925" spcFirstLastPara="1" rIns="16925" wrap="square" tIns="16925">
            <a:noAutofit/>
          </a:bodyPr>
          <a:lstStyle/>
          <a:p>
            <a:pPr indent="0" lvl="0" marL="0" marR="0" rtl="0" algn="l">
              <a:lnSpc>
                <a:spcPct val="140000"/>
              </a:lnSpc>
              <a:spcBef>
                <a:spcPts val="0"/>
              </a:spcBef>
              <a:spcAft>
                <a:spcPts val="0"/>
              </a:spcAft>
              <a:buClr>
                <a:srgbClr val="3A5864"/>
              </a:buClr>
              <a:buSzPts val="700"/>
              <a:buFont typeface="Arial"/>
              <a:buNone/>
            </a:pPr>
            <a:r>
              <a:rPr lang="en-US" sz="700">
                <a:solidFill>
                  <a:srgbClr val="3A5864"/>
                </a:solidFill>
                <a:latin typeface="Poppins"/>
                <a:ea typeface="Poppins"/>
                <a:cs typeface="Poppins"/>
                <a:sym typeface="Poppins"/>
              </a:rPr>
              <a:t>Proprietary ML model predicts baseline growth rates for any US GPS coordinates. </a:t>
            </a:r>
            <a:endParaRPr i="0" sz="700" u="none" cap="none" strike="noStrike">
              <a:solidFill>
                <a:schemeClr val="dk1"/>
              </a:solidFill>
              <a:latin typeface="Poppins"/>
              <a:ea typeface="Poppins"/>
              <a:cs typeface="Poppins"/>
              <a:sym typeface="Poppins"/>
            </a:endParaRPr>
          </a:p>
        </p:txBody>
      </p:sp>
      <p:sp>
        <p:nvSpPr>
          <p:cNvPr id="324" name="Google Shape;324;p31"/>
          <p:cNvSpPr/>
          <p:nvPr/>
        </p:nvSpPr>
        <p:spPr>
          <a:xfrm>
            <a:off x="730250" y="4108450"/>
            <a:ext cx="3021600" cy="6300"/>
          </a:xfrm>
          <a:prstGeom prst="rect">
            <a:avLst/>
          </a:prstGeom>
          <a:solidFill>
            <a:srgbClr val="004059">
              <a:alpha val="12160"/>
            </a:srgbClr>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325" name="Google Shape;325;p31"/>
          <p:cNvSpPr/>
          <p:nvPr/>
        </p:nvSpPr>
        <p:spPr>
          <a:xfrm>
            <a:off x="717550" y="4229100"/>
            <a:ext cx="101700" cy="101700"/>
          </a:xfrm>
          <a:prstGeom prst="ellipse">
            <a:avLst/>
          </a:prstGeom>
          <a:solidFill>
            <a:srgbClr val="007EA4"/>
          </a:solidFill>
          <a:ln cap="flat" cmpd="sng" w="28575">
            <a:solidFill>
              <a:srgbClr val="DAF2F4"/>
            </a:solidFill>
            <a:prstDash val="solid"/>
            <a:round/>
            <a:headEnd len="sm" w="sm" type="none"/>
            <a:tailEnd len="sm" w="sm" type="none"/>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326" name="Google Shape;326;p31"/>
          <p:cNvSpPr/>
          <p:nvPr/>
        </p:nvSpPr>
        <p:spPr>
          <a:xfrm>
            <a:off x="920750" y="4178300"/>
            <a:ext cx="2916000" cy="1398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004059"/>
              </a:buClr>
              <a:buSzPts val="800"/>
              <a:buFont typeface="Arial"/>
              <a:buNone/>
            </a:pPr>
            <a:r>
              <a:rPr b="1" i="0" lang="en-US" sz="800" u="none" cap="none" strike="noStrike">
                <a:solidFill>
                  <a:srgbClr val="004059"/>
                </a:solidFill>
                <a:latin typeface="Poppins"/>
                <a:ea typeface="Poppins"/>
                <a:cs typeface="Poppins"/>
                <a:sym typeface="Poppins"/>
              </a:rPr>
              <a:t>Staffing &amp; cost structure</a:t>
            </a:r>
            <a:endParaRPr i="0" sz="800" u="none" cap="none" strike="noStrike">
              <a:solidFill>
                <a:schemeClr val="dk1"/>
              </a:solidFill>
              <a:latin typeface="Poppins"/>
              <a:ea typeface="Poppins"/>
              <a:cs typeface="Poppins"/>
              <a:sym typeface="Poppins"/>
            </a:endParaRPr>
          </a:p>
        </p:txBody>
      </p:sp>
      <p:sp>
        <p:nvSpPr>
          <p:cNvPr id="327" name="Google Shape;327;p31"/>
          <p:cNvSpPr/>
          <p:nvPr/>
        </p:nvSpPr>
        <p:spPr>
          <a:xfrm>
            <a:off x="920750" y="4305300"/>
            <a:ext cx="2916000" cy="141000"/>
          </a:xfrm>
          <a:prstGeom prst="rect">
            <a:avLst/>
          </a:prstGeom>
          <a:noFill/>
          <a:ln>
            <a:noFill/>
          </a:ln>
        </p:spPr>
        <p:txBody>
          <a:bodyPr anchorCtr="0" anchor="t" bIns="16925" lIns="16925" spcFirstLastPara="1" rIns="16925" wrap="square" tIns="16925">
            <a:noAutofit/>
          </a:bodyPr>
          <a:lstStyle/>
          <a:p>
            <a:pPr indent="0" lvl="0" marL="0" marR="0" rtl="0" algn="l">
              <a:lnSpc>
                <a:spcPct val="140000"/>
              </a:lnSpc>
              <a:spcBef>
                <a:spcPts val="0"/>
              </a:spcBef>
              <a:spcAft>
                <a:spcPts val="0"/>
              </a:spcAft>
              <a:buClr>
                <a:srgbClr val="3A5864"/>
              </a:buClr>
              <a:buSzPts val="700"/>
              <a:buFont typeface="Arial"/>
              <a:buNone/>
            </a:pPr>
            <a:r>
              <a:rPr i="0" lang="en-US" sz="700" u="none" cap="none" strike="noStrike">
                <a:solidFill>
                  <a:srgbClr val="3A5864"/>
                </a:solidFill>
                <a:latin typeface="Poppins"/>
                <a:ea typeface="Poppins"/>
                <a:cs typeface="Poppins"/>
                <a:sym typeface="Poppins"/>
              </a:rPr>
              <a:t>Care-team ratios, central staffing, fixed/variable opex, CapEx, AI tokens.</a:t>
            </a:r>
            <a:endParaRPr i="0" sz="700" u="none" cap="none" strike="noStrike">
              <a:solidFill>
                <a:schemeClr val="dk1"/>
              </a:solidFill>
              <a:latin typeface="Poppins"/>
              <a:ea typeface="Poppins"/>
              <a:cs typeface="Poppins"/>
              <a:sym typeface="Poppins"/>
            </a:endParaRPr>
          </a:p>
        </p:txBody>
      </p:sp>
      <p:sp>
        <p:nvSpPr>
          <p:cNvPr id="328" name="Google Shape;328;p31"/>
          <p:cNvSpPr/>
          <p:nvPr/>
        </p:nvSpPr>
        <p:spPr>
          <a:xfrm>
            <a:off x="730250" y="4590720"/>
            <a:ext cx="3021600" cy="6300"/>
          </a:xfrm>
          <a:prstGeom prst="rect">
            <a:avLst/>
          </a:prstGeom>
          <a:solidFill>
            <a:srgbClr val="004059">
              <a:alpha val="12160"/>
            </a:srgbClr>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329" name="Google Shape;329;p31"/>
          <p:cNvSpPr/>
          <p:nvPr/>
        </p:nvSpPr>
        <p:spPr>
          <a:xfrm>
            <a:off x="717550" y="4668441"/>
            <a:ext cx="101700" cy="101700"/>
          </a:xfrm>
          <a:prstGeom prst="ellipse">
            <a:avLst/>
          </a:prstGeom>
          <a:solidFill>
            <a:srgbClr val="007EA4"/>
          </a:solidFill>
          <a:ln cap="flat" cmpd="sng" w="28575">
            <a:solidFill>
              <a:srgbClr val="DAF2F4"/>
            </a:solidFill>
            <a:prstDash val="solid"/>
            <a:round/>
            <a:headEnd len="sm" w="sm" type="none"/>
            <a:tailEnd len="sm" w="sm" type="none"/>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330" name="Google Shape;330;p31"/>
          <p:cNvSpPr/>
          <p:nvPr/>
        </p:nvSpPr>
        <p:spPr>
          <a:xfrm>
            <a:off x="920750" y="4617641"/>
            <a:ext cx="2916000" cy="1398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004059"/>
              </a:buClr>
              <a:buSzPts val="800"/>
              <a:buFont typeface="Arial"/>
              <a:buNone/>
            </a:pPr>
            <a:r>
              <a:rPr b="1" i="0" lang="en-US" sz="800" u="none" cap="none" strike="noStrike">
                <a:solidFill>
                  <a:srgbClr val="004059"/>
                </a:solidFill>
                <a:latin typeface="Poppins"/>
                <a:ea typeface="Poppins"/>
                <a:cs typeface="Poppins"/>
                <a:sym typeface="Poppins"/>
              </a:rPr>
              <a:t>RAF ramp &amp; reinsurance</a:t>
            </a:r>
            <a:endParaRPr i="0" sz="800" u="none" cap="none" strike="noStrike">
              <a:solidFill>
                <a:schemeClr val="dk1"/>
              </a:solidFill>
              <a:latin typeface="Poppins"/>
              <a:ea typeface="Poppins"/>
              <a:cs typeface="Poppins"/>
              <a:sym typeface="Poppins"/>
            </a:endParaRPr>
          </a:p>
        </p:txBody>
      </p:sp>
      <p:sp>
        <p:nvSpPr>
          <p:cNvPr id="331" name="Google Shape;331;p31"/>
          <p:cNvSpPr/>
          <p:nvPr/>
        </p:nvSpPr>
        <p:spPr>
          <a:xfrm>
            <a:off x="920750" y="4744641"/>
            <a:ext cx="2916000" cy="141000"/>
          </a:xfrm>
          <a:prstGeom prst="rect">
            <a:avLst/>
          </a:prstGeom>
          <a:noFill/>
          <a:ln>
            <a:noFill/>
          </a:ln>
        </p:spPr>
        <p:txBody>
          <a:bodyPr anchorCtr="0" anchor="t" bIns="16925" lIns="16925" spcFirstLastPara="1" rIns="16925" wrap="square" tIns="16925">
            <a:noAutofit/>
          </a:bodyPr>
          <a:lstStyle/>
          <a:p>
            <a:pPr indent="0" lvl="0" marL="0" marR="0" rtl="0" algn="l">
              <a:lnSpc>
                <a:spcPct val="140000"/>
              </a:lnSpc>
              <a:spcBef>
                <a:spcPts val="0"/>
              </a:spcBef>
              <a:spcAft>
                <a:spcPts val="0"/>
              </a:spcAft>
              <a:buClr>
                <a:srgbClr val="3A5864"/>
              </a:buClr>
              <a:buSzPts val="700"/>
              <a:buFont typeface="Arial"/>
              <a:buNone/>
            </a:pPr>
            <a:r>
              <a:rPr i="0" lang="en-US" sz="700" u="none" cap="none" strike="noStrike">
                <a:solidFill>
                  <a:srgbClr val="3A5864"/>
                </a:solidFill>
                <a:latin typeface="Poppins"/>
                <a:ea typeface="Poppins"/>
                <a:cs typeface="Poppins"/>
                <a:sym typeface="Poppins"/>
              </a:rPr>
              <a:t>RAF curve from 0.90 → 1.55 plus tiered reinsurance based on lives at risk.</a:t>
            </a:r>
            <a:endParaRPr i="0" sz="700" u="none" cap="none" strike="noStrike">
              <a:solidFill>
                <a:schemeClr val="dk1"/>
              </a:solidFill>
              <a:latin typeface="Poppins"/>
              <a:ea typeface="Poppins"/>
              <a:cs typeface="Poppins"/>
              <a:sym typeface="Poppins"/>
            </a:endParaRPr>
          </a:p>
        </p:txBody>
      </p:sp>
      <p:sp>
        <p:nvSpPr>
          <p:cNvPr id="332" name="Google Shape;332;p31"/>
          <p:cNvSpPr/>
          <p:nvPr/>
        </p:nvSpPr>
        <p:spPr>
          <a:xfrm>
            <a:off x="4009827" y="3522464"/>
            <a:ext cx="283800" cy="266700"/>
          </a:xfrm>
          <a:prstGeom prst="rect">
            <a:avLst/>
          </a:prstGeom>
          <a:noFill/>
          <a:ln>
            <a:noFill/>
          </a:ln>
        </p:spPr>
        <p:txBody>
          <a:bodyPr anchorCtr="0" anchor="t" bIns="16925" lIns="16925" spcFirstLastPara="1" rIns="16925" wrap="square" tIns="16925">
            <a:noAutofit/>
          </a:bodyPr>
          <a:lstStyle/>
          <a:p>
            <a:pPr indent="0" lvl="0" marL="0" marR="0" rtl="0" algn="l">
              <a:lnSpc>
                <a:spcPct val="100000"/>
              </a:lnSpc>
              <a:spcBef>
                <a:spcPts val="0"/>
              </a:spcBef>
              <a:spcAft>
                <a:spcPts val="0"/>
              </a:spcAft>
              <a:buClr>
                <a:srgbClr val="007EA4"/>
              </a:buClr>
              <a:buSzPts val="1900"/>
              <a:buFont typeface="Arial"/>
              <a:buNone/>
            </a:pPr>
            <a:r>
              <a:rPr b="1" i="0" lang="en-US" sz="1900" u="none" cap="none" strike="noStrike">
                <a:solidFill>
                  <a:srgbClr val="007EA4"/>
                </a:solidFill>
                <a:latin typeface="Arial"/>
                <a:ea typeface="Arial"/>
                <a:cs typeface="Arial"/>
                <a:sym typeface="Arial"/>
              </a:rPr>
              <a:t>→</a:t>
            </a:r>
            <a:endParaRPr b="0" i="0" sz="1900" u="none" cap="none" strike="noStrike">
              <a:solidFill>
                <a:schemeClr val="dk1"/>
              </a:solidFill>
              <a:latin typeface="Calibri"/>
              <a:ea typeface="Calibri"/>
              <a:cs typeface="Calibri"/>
              <a:sym typeface="Calibri"/>
            </a:endParaRPr>
          </a:p>
        </p:txBody>
      </p:sp>
      <p:sp>
        <p:nvSpPr>
          <p:cNvPr id="333" name="Google Shape;333;p31"/>
          <p:cNvSpPr/>
          <p:nvPr/>
        </p:nvSpPr>
        <p:spPr>
          <a:xfrm>
            <a:off x="4329609" y="2203847"/>
            <a:ext cx="3532800" cy="2878500"/>
          </a:xfrm>
          <a:prstGeom prst="roundRect">
            <a:avLst>
              <a:gd fmla="val 3971" name="adj"/>
            </a:avLst>
          </a:prstGeom>
          <a:solidFill>
            <a:srgbClr val="075A85"/>
          </a:solidFill>
          <a:ln cap="flat" cmpd="sng" w="9525">
            <a:solidFill>
              <a:srgbClr val="004059"/>
            </a:solidFill>
            <a:prstDash val="solid"/>
            <a:round/>
            <a:headEnd len="sm" w="sm" type="none"/>
            <a:tailEnd len="sm" w="sm" type="none"/>
          </a:ln>
          <a:effectLst>
            <a:outerShdw blurRad="57150" rotWithShape="0" algn="bl" dir="5400000" dist="19050">
              <a:srgbClr val="004059">
                <a:alpha val="3920"/>
              </a:srgbClr>
            </a:outerShdw>
          </a:effectLst>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334" name="Google Shape;334;p31"/>
          <p:cNvSpPr/>
          <p:nvPr/>
        </p:nvSpPr>
        <p:spPr>
          <a:xfrm>
            <a:off x="5484317" y="2443758"/>
            <a:ext cx="1223400" cy="126900"/>
          </a:xfrm>
          <a:prstGeom prst="rect">
            <a:avLst/>
          </a:prstGeom>
          <a:noFill/>
          <a:ln>
            <a:noFill/>
          </a:ln>
        </p:spPr>
        <p:txBody>
          <a:bodyPr anchorCtr="0" anchor="t" bIns="16925" lIns="16925" spcFirstLastPara="1" rIns="16925" wrap="square" tIns="16925">
            <a:noAutofit/>
          </a:bodyPr>
          <a:lstStyle/>
          <a:p>
            <a:pPr indent="0" lvl="0" marL="0" marR="0" rtl="0" algn="ctr">
              <a:spcBef>
                <a:spcPts val="0"/>
              </a:spcBef>
              <a:spcAft>
                <a:spcPts val="0"/>
              </a:spcAft>
              <a:buClr>
                <a:srgbClr val="DAF2F4"/>
              </a:buClr>
              <a:buSzPts val="700"/>
              <a:buFont typeface="Arial"/>
              <a:buNone/>
            </a:pPr>
            <a:r>
              <a:rPr b="1" i="0" lang="en-US" sz="700" u="none" cap="none" strike="noStrike">
                <a:solidFill>
                  <a:srgbClr val="DAF2F4"/>
                </a:solidFill>
                <a:latin typeface="Poppins"/>
                <a:ea typeface="Poppins"/>
                <a:cs typeface="Poppins"/>
                <a:sym typeface="Poppins"/>
              </a:rPr>
              <a:t>SIMULATION ENGINE</a:t>
            </a:r>
            <a:endParaRPr i="0" sz="700" u="none" cap="none" strike="noStrike">
              <a:solidFill>
                <a:schemeClr val="dk1"/>
              </a:solidFill>
              <a:latin typeface="Poppins"/>
              <a:ea typeface="Poppins"/>
              <a:cs typeface="Poppins"/>
              <a:sym typeface="Poppins"/>
            </a:endParaRPr>
          </a:p>
        </p:txBody>
      </p:sp>
      <p:sp>
        <p:nvSpPr>
          <p:cNvPr id="335" name="Google Shape;335;p31"/>
          <p:cNvSpPr/>
          <p:nvPr/>
        </p:nvSpPr>
        <p:spPr>
          <a:xfrm>
            <a:off x="4440131" y="2634258"/>
            <a:ext cx="3311700" cy="469800"/>
          </a:xfrm>
          <a:prstGeom prst="rect">
            <a:avLst/>
          </a:prstGeom>
          <a:noFill/>
          <a:ln>
            <a:noFill/>
          </a:ln>
        </p:spPr>
        <p:txBody>
          <a:bodyPr anchorCtr="0" anchor="t" bIns="16925" lIns="16925" spcFirstLastPara="1" rIns="16925" wrap="square" tIns="16925">
            <a:noAutofit/>
          </a:bodyPr>
          <a:lstStyle/>
          <a:p>
            <a:pPr indent="0" lvl="0" marL="0" marR="0" rtl="0" algn="ctr">
              <a:spcBef>
                <a:spcPts val="0"/>
              </a:spcBef>
              <a:spcAft>
                <a:spcPts val="0"/>
              </a:spcAft>
              <a:buClr>
                <a:srgbClr val="FFFFFF"/>
              </a:buClr>
              <a:buSzPts val="1500"/>
              <a:buFont typeface="Arial"/>
              <a:buNone/>
            </a:pPr>
            <a:r>
              <a:rPr b="1" i="0" lang="en-US" sz="1500" u="none" cap="none" strike="noStrike">
                <a:solidFill>
                  <a:srgbClr val="FFFFFF"/>
                </a:solidFill>
                <a:latin typeface="Poppins"/>
                <a:ea typeface="Poppins"/>
                <a:cs typeface="Poppins"/>
                <a:sym typeface="Poppins"/>
              </a:rPr>
              <a:t>120-month, deterministic, </a:t>
            </a:r>
            <a:r>
              <a:rPr b="1" i="0" lang="en-US" sz="1500" u="none" cap="none" strike="noStrike">
                <a:solidFill>
                  <a:srgbClr val="FFFFFF"/>
                </a:solidFill>
                <a:latin typeface="Poppins"/>
                <a:ea typeface="Poppins"/>
                <a:cs typeface="Poppins"/>
                <a:sym typeface="Poppins"/>
              </a:rPr>
              <a:t>sub-second</a:t>
            </a:r>
            <a:r>
              <a:rPr b="1" i="0" lang="en-US" sz="1500" u="none" cap="none" strike="noStrike">
                <a:solidFill>
                  <a:srgbClr val="FFFFFF"/>
                </a:solidFill>
                <a:latin typeface="Poppins"/>
                <a:ea typeface="Poppins"/>
                <a:cs typeface="Poppins"/>
                <a:sym typeface="Poppins"/>
              </a:rPr>
              <a:t>.</a:t>
            </a:r>
            <a:endParaRPr i="0" sz="1500" u="none" cap="none" strike="noStrike">
              <a:solidFill>
                <a:schemeClr val="dk1"/>
              </a:solidFill>
              <a:latin typeface="Poppins"/>
              <a:ea typeface="Poppins"/>
              <a:cs typeface="Poppins"/>
              <a:sym typeface="Poppins"/>
            </a:endParaRPr>
          </a:p>
        </p:txBody>
      </p:sp>
      <p:sp>
        <p:nvSpPr>
          <p:cNvPr id="336" name="Google Shape;336;p31"/>
          <p:cNvSpPr/>
          <p:nvPr/>
        </p:nvSpPr>
        <p:spPr>
          <a:xfrm>
            <a:off x="4665475" y="3167650"/>
            <a:ext cx="2916000" cy="716100"/>
          </a:xfrm>
          <a:prstGeom prst="rect">
            <a:avLst/>
          </a:prstGeom>
          <a:noFill/>
          <a:ln>
            <a:noFill/>
          </a:ln>
        </p:spPr>
        <p:txBody>
          <a:bodyPr anchorCtr="0" anchor="t" bIns="16925" lIns="16925" spcFirstLastPara="1" rIns="16925" wrap="square" tIns="16925">
            <a:noAutofit/>
          </a:bodyPr>
          <a:lstStyle/>
          <a:p>
            <a:pPr indent="0" lvl="0" marL="0" marR="0" rtl="0" algn="ctr">
              <a:lnSpc>
                <a:spcPct val="145000"/>
              </a:lnSpc>
              <a:spcBef>
                <a:spcPts val="0"/>
              </a:spcBef>
              <a:spcAft>
                <a:spcPts val="0"/>
              </a:spcAft>
              <a:buClr>
                <a:srgbClr val="DAF2F4"/>
              </a:buClr>
              <a:buSzPts val="800"/>
              <a:buFont typeface="Arial"/>
              <a:buNone/>
            </a:pPr>
            <a:r>
              <a:rPr i="0" lang="en-US" sz="800" u="none" cap="none" strike="noStrike">
                <a:solidFill>
                  <a:srgbClr val="DAF2F4"/>
                </a:solidFill>
                <a:latin typeface="Poppins"/>
                <a:ea typeface="Poppins"/>
                <a:cs typeface="Poppins"/>
                <a:sym typeface="Poppins"/>
              </a:rPr>
              <a:t>A configurable scenario layer feeds a high-performance engine that simulates revenue, costs, capital, and patient growth at monthly granularity — fast enough to run thousands of sensitivity tests in minutes.</a:t>
            </a:r>
            <a:endParaRPr i="0" sz="800" u="none" cap="none" strike="noStrike">
              <a:solidFill>
                <a:schemeClr val="dk1"/>
              </a:solidFill>
              <a:latin typeface="Poppins"/>
              <a:ea typeface="Poppins"/>
              <a:cs typeface="Poppins"/>
              <a:sym typeface="Poppins"/>
            </a:endParaRPr>
          </a:p>
        </p:txBody>
      </p:sp>
      <p:sp>
        <p:nvSpPr>
          <p:cNvPr id="337" name="Google Shape;337;p31"/>
          <p:cNvSpPr/>
          <p:nvPr/>
        </p:nvSpPr>
        <p:spPr>
          <a:xfrm>
            <a:off x="4488359" y="3972520"/>
            <a:ext cx="3215100" cy="6300"/>
          </a:xfrm>
          <a:prstGeom prst="rect">
            <a:avLst/>
          </a:prstGeom>
          <a:solidFill>
            <a:srgbClr val="FFFFFF">
              <a:alpha val="18039"/>
            </a:srgbClr>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338" name="Google Shape;338;p31"/>
          <p:cNvSpPr/>
          <p:nvPr/>
        </p:nvSpPr>
        <p:spPr>
          <a:xfrm>
            <a:off x="4488359" y="4105870"/>
            <a:ext cx="2021400" cy="1269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DAF2F4"/>
              </a:buClr>
              <a:buSzPts val="700"/>
              <a:buFont typeface="Arial"/>
              <a:buNone/>
            </a:pPr>
            <a:r>
              <a:rPr b="1" i="0" lang="en-US" sz="700" u="none" cap="none" strike="noStrike">
                <a:solidFill>
                  <a:srgbClr val="DAF2F4"/>
                </a:solidFill>
                <a:latin typeface="Poppins"/>
                <a:ea typeface="Poppins"/>
                <a:cs typeface="Poppins"/>
                <a:sym typeface="Poppins"/>
              </a:rPr>
              <a:t>HORIZON</a:t>
            </a:r>
            <a:endParaRPr i="0" sz="700" u="none" cap="none" strike="noStrike">
              <a:solidFill>
                <a:schemeClr val="dk1"/>
              </a:solidFill>
              <a:latin typeface="Poppins"/>
              <a:ea typeface="Poppins"/>
              <a:cs typeface="Poppins"/>
              <a:sym typeface="Poppins"/>
            </a:endParaRPr>
          </a:p>
        </p:txBody>
      </p:sp>
      <p:sp>
        <p:nvSpPr>
          <p:cNvPr id="339" name="Google Shape;339;p31"/>
          <p:cNvSpPr/>
          <p:nvPr/>
        </p:nvSpPr>
        <p:spPr>
          <a:xfrm>
            <a:off x="6380250" y="4080476"/>
            <a:ext cx="1323300" cy="177900"/>
          </a:xfrm>
          <a:prstGeom prst="rect">
            <a:avLst/>
          </a:prstGeom>
          <a:noFill/>
          <a:ln>
            <a:noFill/>
          </a:ln>
        </p:spPr>
        <p:txBody>
          <a:bodyPr anchorCtr="0" anchor="t" bIns="16925" lIns="16925" spcFirstLastPara="1" rIns="16925" wrap="square" tIns="16925">
            <a:noAutofit/>
          </a:bodyPr>
          <a:lstStyle/>
          <a:p>
            <a:pPr indent="0" lvl="0" marL="0" marR="0" rtl="0" algn="r">
              <a:spcBef>
                <a:spcPts val="0"/>
              </a:spcBef>
              <a:spcAft>
                <a:spcPts val="0"/>
              </a:spcAft>
              <a:buClr>
                <a:srgbClr val="FFFFFF"/>
              </a:buClr>
              <a:buSzPts val="900"/>
              <a:buFont typeface="Arial"/>
              <a:buNone/>
            </a:pPr>
            <a:r>
              <a:rPr b="1" i="0" lang="en-US" sz="900" u="none" cap="none" strike="noStrike">
                <a:solidFill>
                  <a:srgbClr val="FFFFFF"/>
                </a:solidFill>
                <a:latin typeface="Poppins"/>
                <a:ea typeface="Poppins"/>
                <a:cs typeface="Poppins"/>
                <a:sym typeface="Poppins"/>
              </a:rPr>
              <a:t>120 months · 10 years</a:t>
            </a:r>
            <a:endParaRPr i="0" sz="900" u="none" cap="none" strike="noStrike">
              <a:solidFill>
                <a:schemeClr val="dk1"/>
              </a:solidFill>
              <a:latin typeface="Poppins"/>
              <a:ea typeface="Poppins"/>
              <a:cs typeface="Poppins"/>
              <a:sym typeface="Poppins"/>
            </a:endParaRPr>
          </a:p>
        </p:txBody>
      </p:sp>
      <p:sp>
        <p:nvSpPr>
          <p:cNvPr id="340" name="Google Shape;340;p31"/>
          <p:cNvSpPr/>
          <p:nvPr/>
        </p:nvSpPr>
        <p:spPr>
          <a:xfrm>
            <a:off x="4488359" y="4315420"/>
            <a:ext cx="1824300" cy="1269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DAF2F4"/>
              </a:buClr>
              <a:buSzPts val="700"/>
              <a:buFont typeface="Arial"/>
              <a:buNone/>
            </a:pPr>
            <a:r>
              <a:rPr b="1" i="0" lang="en-US" sz="700" u="none" cap="none" strike="noStrike">
                <a:solidFill>
                  <a:srgbClr val="DAF2F4"/>
                </a:solidFill>
                <a:latin typeface="Poppins"/>
                <a:ea typeface="Poppins"/>
                <a:cs typeface="Poppins"/>
                <a:sym typeface="Poppins"/>
              </a:rPr>
              <a:t>GRANULARITY</a:t>
            </a:r>
            <a:endParaRPr i="0" sz="700" u="none" cap="none" strike="noStrike">
              <a:solidFill>
                <a:schemeClr val="dk1"/>
              </a:solidFill>
              <a:latin typeface="Poppins"/>
              <a:ea typeface="Poppins"/>
              <a:cs typeface="Poppins"/>
              <a:sym typeface="Poppins"/>
            </a:endParaRPr>
          </a:p>
        </p:txBody>
      </p:sp>
      <p:sp>
        <p:nvSpPr>
          <p:cNvPr id="341" name="Google Shape;341;p31"/>
          <p:cNvSpPr/>
          <p:nvPr/>
        </p:nvSpPr>
        <p:spPr>
          <a:xfrm>
            <a:off x="6091326" y="4290025"/>
            <a:ext cx="1612200" cy="177900"/>
          </a:xfrm>
          <a:prstGeom prst="rect">
            <a:avLst/>
          </a:prstGeom>
          <a:noFill/>
          <a:ln>
            <a:noFill/>
          </a:ln>
        </p:spPr>
        <p:txBody>
          <a:bodyPr anchorCtr="0" anchor="t" bIns="16925" lIns="16925" spcFirstLastPara="1" rIns="16925" wrap="square" tIns="16925">
            <a:noAutofit/>
          </a:bodyPr>
          <a:lstStyle/>
          <a:p>
            <a:pPr indent="0" lvl="0" marL="0" marR="0" rtl="0" algn="r">
              <a:spcBef>
                <a:spcPts val="0"/>
              </a:spcBef>
              <a:spcAft>
                <a:spcPts val="0"/>
              </a:spcAft>
              <a:buClr>
                <a:srgbClr val="FFFFFF"/>
              </a:buClr>
              <a:buSzPts val="900"/>
              <a:buFont typeface="Arial"/>
              <a:buNone/>
            </a:pPr>
            <a:r>
              <a:rPr b="1" i="0" lang="en-US" sz="900" u="none" cap="none" strike="noStrike">
                <a:solidFill>
                  <a:srgbClr val="FFFFFF"/>
                </a:solidFill>
                <a:latin typeface="Poppins"/>
                <a:ea typeface="Poppins"/>
                <a:cs typeface="Poppins"/>
                <a:sym typeface="Poppins"/>
              </a:rPr>
              <a:t>Month × Location × Payer</a:t>
            </a:r>
            <a:endParaRPr i="0" sz="900" u="none" cap="none" strike="noStrike">
              <a:solidFill>
                <a:schemeClr val="dk1"/>
              </a:solidFill>
              <a:latin typeface="Poppins"/>
              <a:ea typeface="Poppins"/>
              <a:cs typeface="Poppins"/>
              <a:sym typeface="Poppins"/>
            </a:endParaRPr>
          </a:p>
        </p:txBody>
      </p:sp>
      <p:sp>
        <p:nvSpPr>
          <p:cNvPr id="342" name="Google Shape;342;p31"/>
          <p:cNvSpPr/>
          <p:nvPr/>
        </p:nvSpPr>
        <p:spPr>
          <a:xfrm>
            <a:off x="4488359" y="4524970"/>
            <a:ext cx="1922400" cy="1269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DAF2F4"/>
              </a:buClr>
              <a:buSzPts val="700"/>
              <a:buFont typeface="Arial"/>
              <a:buNone/>
            </a:pPr>
            <a:r>
              <a:rPr b="1" i="0" lang="en-US" sz="700" u="none" cap="none" strike="noStrike">
                <a:solidFill>
                  <a:srgbClr val="DAF2F4"/>
                </a:solidFill>
                <a:latin typeface="Poppins"/>
                <a:ea typeface="Poppins"/>
                <a:cs typeface="Poppins"/>
                <a:sym typeface="Poppins"/>
              </a:rPr>
              <a:t>RUN TIME</a:t>
            </a:r>
            <a:endParaRPr i="0" sz="700" u="none" cap="none" strike="noStrike">
              <a:solidFill>
                <a:schemeClr val="dk1"/>
              </a:solidFill>
              <a:latin typeface="Poppins"/>
              <a:ea typeface="Poppins"/>
              <a:cs typeface="Poppins"/>
              <a:sym typeface="Poppins"/>
            </a:endParaRPr>
          </a:p>
        </p:txBody>
      </p:sp>
      <p:sp>
        <p:nvSpPr>
          <p:cNvPr id="343" name="Google Shape;343;p31"/>
          <p:cNvSpPr/>
          <p:nvPr/>
        </p:nvSpPr>
        <p:spPr>
          <a:xfrm>
            <a:off x="6207451" y="4499575"/>
            <a:ext cx="1496100" cy="158700"/>
          </a:xfrm>
          <a:prstGeom prst="rect">
            <a:avLst/>
          </a:prstGeom>
          <a:noFill/>
          <a:ln>
            <a:noFill/>
          </a:ln>
        </p:spPr>
        <p:txBody>
          <a:bodyPr anchorCtr="0" anchor="t" bIns="16925" lIns="16925" spcFirstLastPara="1" rIns="16925" wrap="square" tIns="16925">
            <a:noAutofit/>
          </a:bodyPr>
          <a:lstStyle/>
          <a:p>
            <a:pPr indent="0" lvl="0" marL="0" marR="0" rtl="0" algn="r">
              <a:spcBef>
                <a:spcPts val="0"/>
              </a:spcBef>
              <a:spcAft>
                <a:spcPts val="0"/>
              </a:spcAft>
              <a:buClr>
                <a:srgbClr val="FFFFFF"/>
              </a:buClr>
              <a:buSzPts val="900"/>
              <a:buFont typeface="Arial"/>
              <a:buNone/>
            </a:pPr>
            <a:r>
              <a:rPr b="1" i="0" lang="en-US" sz="900" u="none" cap="none" strike="noStrike">
                <a:solidFill>
                  <a:srgbClr val="FFFFFF"/>
                </a:solidFill>
                <a:latin typeface="Poppins"/>
                <a:ea typeface="Poppins"/>
                <a:cs typeface="Poppins"/>
                <a:sym typeface="Poppins"/>
              </a:rPr>
              <a:t>&lt; 1 second per scenario</a:t>
            </a:r>
            <a:endParaRPr i="0" sz="900" u="none" cap="none" strike="noStrike">
              <a:solidFill>
                <a:schemeClr val="dk1"/>
              </a:solidFill>
              <a:latin typeface="Poppins"/>
              <a:ea typeface="Poppins"/>
              <a:cs typeface="Poppins"/>
              <a:sym typeface="Poppins"/>
            </a:endParaRPr>
          </a:p>
        </p:txBody>
      </p:sp>
      <p:sp>
        <p:nvSpPr>
          <p:cNvPr id="344" name="Google Shape;344;p31"/>
          <p:cNvSpPr/>
          <p:nvPr/>
        </p:nvSpPr>
        <p:spPr>
          <a:xfrm>
            <a:off x="4488359" y="4734520"/>
            <a:ext cx="1549200" cy="1269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DAF2F4"/>
              </a:buClr>
              <a:buSzPts val="700"/>
              <a:buFont typeface="Arial"/>
              <a:buNone/>
            </a:pPr>
            <a:r>
              <a:rPr b="1" i="0" lang="en-US" sz="700" u="none" cap="none" strike="noStrike">
                <a:solidFill>
                  <a:srgbClr val="DAF2F4"/>
                </a:solidFill>
                <a:latin typeface="Poppins"/>
                <a:ea typeface="Poppins"/>
                <a:cs typeface="Poppins"/>
                <a:sym typeface="Poppins"/>
              </a:rPr>
              <a:t>SETUP</a:t>
            </a:r>
            <a:endParaRPr i="0" sz="700" u="none" cap="none" strike="noStrike">
              <a:solidFill>
                <a:schemeClr val="dk1"/>
              </a:solidFill>
              <a:latin typeface="Poppins"/>
              <a:ea typeface="Poppins"/>
              <a:cs typeface="Poppins"/>
              <a:sym typeface="Poppins"/>
            </a:endParaRPr>
          </a:p>
        </p:txBody>
      </p:sp>
      <p:sp>
        <p:nvSpPr>
          <p:cNvPr id="345" name="Google Shape;345;p31"/>
          <p:cNvSpPr/>
          <p:nvPr/>
        </p:nvSpPr>
        <p:spPr>
          <a:xfrm>
            <a:off x="5879251" y="4709124"/>
            <a:ext cx="1824300" cy="126900"/>
          </a:xfrm>
          <a:prstGeom prst="rect">
            <a:avLst/>
          </a:prstGeom>
          <a:noFill/>
          <a:ln>
            <a:noFill/>
          </a:ln>
        </p:spPr>
        <p:txBody>
          <a:bodyPr anchorCtr="0" anchor="t" bIns="16925" lIns="16925" spcFirstLastPara="1" rIns="16925" wrap="square" tIns="16925">
            <a:noAutofit/>
          </a:bodyPr>
          <a:lstStyle/>
          <a:p>
            <a:pPr indent="0" lvl="0" marL="0" marR="0" rtl="0" algn="r">
              <a:spcBef>
                <a:spcPts val="0"/>
              </a:spcBef>
              <a:spcAft>
                <a:spcPts val="0"/>
              </a:spcAft>
              <a:buClr>
                <a:srgbClr val="FFFFFF"/>
              </a:buClr>
              <a:buSzPts val="900"/>
              <a:buFont typeface="Arial"/>
              <a:buNone/>
            </a:pPr>
            <a:r>
              <a:rPr b="1" i="0" lang="en-US" sz="900" u="none" cap="none" strike="noStrike">
                <a:solidFill>
                  <a:srgbClr val="FFFFFF"/>
                </a:solidFill>
                <a:latin typeface="Poppins"/>
                <a:ea typeface="Poppins"/>
                <a:cs typeface="Poppins"/>
                <a:sym typeface="Poppins"/>
              </a:rPr>
              <a:t>New scenario in one config file</a:t>
            </a:r>
            <a:endParaRPr i="0" sz="900" u="none" cap="none" strike="noStrike">
              <a:solidFill>
                <a:schemeClr val="dk1"/>
              </a:solidFill>
              <a:latin typeface="Poppins"/>
              <a:ea typeface="Poppins"/>
              <a:cs typeface="Poppins"/>
              <a:sym typeface="Poppins"/>
            </a:endParaRPr>
          </a:p>
        </p:txBody>
      </p:sp>
      <p:sp>
        <p:nvSpPr>
          <p:cNvPr id="346" name="Google Shape;346;p31"/>
          <p:cNvSpPr/>
          <p:nvPr/>
        </p:nvSpPr>
        <p:spPr>
          <a:xfrm>
            <a:off x="7948910" y="3522464"/>
            <a:ext cx="283800" cy="266700"/>
          </a:xfrm>
          <a:prstGeom prst="rect">
            <a:avLst/>
          </a:prstGeom>
          <a:noFill/>
          <a:ln>
            <a:noFill/>
          </a:ln>
        </p:spPr>
        <p:txBody>
          <a:bodyPr anchorCtr="0" anchor="t" bIns="16925" lIns="16925" spcFirstLastPara="1" rIns="16925" wrap="square" tIns="16925">
            <a:noAutofit/>
          </a:bodyPr>
          <a:lstStyle/>
          <a:p>
            <a:pPr indent="0" lvl="0" marL="0" marR="0" rtl="0" algn="l">
              <a:lnSpc>
                <a:spcPct val="100000"/>
              </a:lnSpc>
              <a:spcBef>
                <a:spcPts val="0"/>
              </a:spcBef>
              <a:spcAft>
                <a:spcPts val="0"/>
              </a:spcAft>
              <a:buClr>
                <a:srgbClr val="007EA4"/>
              </a:buClr>
              <a:buSzPts val="1900"/>
              <a:buFont typeface="Arial"/>
              <a:buNone/>
            </a:pPr>
            <a:r>
              <a:rPr b="1" i="0" lang="en-US" sz="1900" u="none" cap="none" strike="noStrike">
                <a:solidFill>
                  <a:srgbClr val="007EA4"/>
                </a:solidFill>
                <a:latin typeface="Arial"/>
                <a:ea typeface="Arial"/>
                <a:cs typeface="Arial"/>
                <a:sym typeface="Arial"/>
              </a:rPr>
              <a:t>→</a:t>
            </a:r>
            <a:endParaRPr b="0" i="0" sz="1900" u="none" cap="none" strike="noStrike">
              <a:solidFill>
                <a:schemeClr val="dk1"/>
              </a:solidFill>
              <a:latin typeface="Calibri"/>
              <a:ea typeface="Calibri"/>
              <a:cs typeface="Calibri"/>
              <a:sym typeface="Calibri"/>
            </a:endParaRPr>
          </a:p>
        </p:txBody>
      </p:sp>
      <p:sp>
        <p:nvSpPr>
          <p:cNvPr id="347" name="Google Shape;347;p31"/>
          <p:cNvSpPr/>
          <p:nvPr/>
        </p:nvSpPr>
        <p:spPr>
          <a:xfrm>
            <a:off x="8268692" y="2203847"/>
            <a:ext cx="3364500" cy="2878500"/>
          </a:xfrm>
          <a:prstGeom prst="roundRect">
            <a:avLst>
              <a:gd fmla="val 3971" name="adj"/>
            </a:avLst>
          </a:prstGeom>
          <a:solidFill>
            <a:srgbClr val="FFFFFF"/>
          </a:solidFill>
          <a:ln cap="flat" cmpd="sng" w="9525">
            <a:solidFill>
              <a:srgbClr val="004059">
                <a:alpha val="10199"/>
              </a:srgbClr>
            </a:solidFill>
            <a:prstDash val="solid"/>
            <a:round/>
            <a:headEnd len="sm" w="sm" type="none"/>
            <a:tailEnd len="sm" w="sm" type="none"/>
          </a:ln>
          <a:effectLst>
            <a:outerShdw blurRad="57150" rotWithShape="0" algn="bl" dir="5400000" dist="19050">
              <a:srgbClr val="004059">
                <a:alpha val="3920"/>
              </a:srgbClr>
            </a:outerShdw>
          </a:effectLst>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348" name="Google Shape;348;p31"/>
          <p:cNvSpPr/>
          <p:nvPr/>
        </p:nvSpPr>
        <p:spPr>
          <a:xfrm>
            <a:off x="8440150" y="2362600"/>
            <a:ext cx="1323300" cy="2997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004059"/>
              </a:buClr>
              <a:buSzPts val="1100"/>
              <a:buFont typeface="Arial"/>
              <a:buNone/>
            </a:pPr>
            <a:r>
              <a:rPr b="1" i="0" lang="en-US" sz="1100" u="none" cap="none" strike="noStrike">
                <a:solidFill>
                  <a:srgbClr val="004059"/>
                </a:solidFill>
                <a:latin typeface="Poppins"/>
                <a:ea typeface="Poppins"/>
                <a:cs typeface="Poppins"/>
                <a:sym typeface="Poppins"/>
              </a:rPr>
              <a:t>Decision-grade outputs</a:t>
            </a:r>
            <a:endParaRPr i="0" sz="1100" u="none" cap="none" strike="noStrike">
              <a:solidFill>
                <a:schemeClr val="dk1"/>
              </a:solidFill>
              <a:latin typeface="Poppins"/>
              <a:ea typeface="Poppins"/>
              <a:cs typeface="Poppins"/>
              <a:sym typeface="Poppins"/>
            </a:endParaRPr>
          </a:p>
        </p:txBody>
      </p:sp>
      <p:sp>
        <p:nvSpPr>
          <p:cNvPr id="349" name="Google Shape;349;p31"/>
          <p:cNvSpPr/>
          <p:nvPr/>
        </p:nvSpPr>
        <p:spPr>
          <a:xfrm>
            <a:off x="9779496" y="2419747"/>
            <a:ext cx="1733100" cy="2160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007EA4"/>
              </a:buClr>
              <a:buSzPts val="600"/>
              <a:buFont typeface="Arial"/>
              <a:buNone/>
            </a:pPr>
            <a:r>
              <a:rPr b="1" i="0" lang="en-US" sz="600" u="none" cap="none" strike="noStrike">
                <a:solidFill>
                  <a:srgbClr val="007EA4"/>
                </a:solidFill>
                <a:latin typeface="Poppins"/>
                <a:ea typeface="Poppins"/>
                <a:cs typeface="Poppins"/>
                <a:sym typeface="Poppins"/>
              </a:rPr>
              <a:t>PER MARKET, PER PAYER, PER MONTH</a:t>
            </a:r>
            <a:endParaRPr i="0" sz="600" u="none" cap="none" strike="noStrike">
              <a:solidFill>
                <a:schemeClr val="dk1"/>
              </a:solidFill>
              <a:latin typeface="Poppins"/>
              <a:ea typeface="Poppins"/>
              <a:cs typeface="Poppins"/>
              <a:sym typeface="Poppins"/>
            </a:endParaRPr>
          </a:p>
        </p:txBody>
      </p:sp>
      <p:sp>
        <p:nvSpPr>
          <p:cNvPr id="350" name="Google Shape;350;p31"/>
          <p:cNvSpPr/>
          <p:nvPr/>
        </p:nvSpPr>
        <p:spPr>
          <a:xfrm>
            <a:off x="8440152" y="2830525"/>
            <a:ext cx="662400" cy="203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4059"/>
              </a:buClr>
              <a:buSzPts val="1200"/>
              <a:buFont typeface="Arial"/>
              <a:buNone/>
            </a:pPr>
            <a:r>
              <a:rPr b="1" i="0" lang="en-US" sz="1200" u="none" cap="none" strike="noStrike">
                <a:solidFill>
                  <a:srgbClr val="004059"/>
                </a:solidFill>
                <a:latin typeface="Poppins"/>
                <a:ea typeface="Poppins"/>
                <a:cs typeface="Poppins"/>
                <a:sym typeface="Poppins"/>
              </a:rPr>
              <a:t>Capital</a:t>
            </a:r>
            <a:endParaRPr i="0" sz="1200" u="none" cap="none" strike="noStrike">
              <a:solidFill>
                <a:schemeClr val="dk1"/>
              </a:solidFill>
              <a:latin typeface="Poppins"/>
              <a:ea typeface="Poppins"/>
              <a:cs typeface="Poppins"/>
              <a:sym typeface="Poppins"/>
            </a:endParaRPr>
          </a:p>
        </p:txBody>
      </p:sp>
      <p:sp>
        <p:nvSpPr>
          <p:cNvPr id="351" name="Google Shape;351;p31"/>
          <p:cNvSpPr/>
          <p:nvPr/>
        </p:nvSpPr>
        <p:spPr>
          <a:xfrm>
            <a:off x="8440142" y="3033713"/>
            <a:ext cx="685800" cy="95400"/>
          </a:xfrm>
          <a:prstGeom prst="rect">
            <a:avLst/>
          </a:prstGeom>
          <a:noFill/>
          <a:ln>
            <a:noFill/>
          </a:ln>
        </p:spPr>
        <p:txBody>
          <a:bodyPr anchorCtr="0" anchor="t" bIns="16925" lIns="16925" spcFirstLastPara="1" rIns="16925" wrap="square" tIns="16925">
            <a:noAutofit/>
          </a:bodyPr>
          <a:lstStyle/>
          <a:p>
            <a:pPr indent="0" lvl="0" marL="0" marR="0" rtl="0" algn="l">
              <a:lnSpc>
                <a:spcPct val="100000"/>
              </a:lnSpc>
              <a:spcBef>
                <a:spcPts val="0"/>
              </a:spcBef>
              <a:spcAft>
                <a:spcPts val="0"/>
              </a:spcAft>
              <a:buClr>
                <a:srgbClr val="007EA4"/>
              </a:buClr>
              <a:buSzPts val="600"/>
              <a:buFont typeface="Arial"/>
              <a:buNone/>
            </a:pPr>
            <a:r>
              <a:rPr b="1" i="0" lang="en-US" sz="600" u="none" cap="none" strike="noStrike">
                <a:solidFill>
                  <a:srgbClr val="007EA4"/>
                </a:solidFill>
                <a:latin typeface="Poppins"/>
                <a:ea typeface="Poppins"/>
                <a:cs typeface="Poppins"/>
                <a:sym typeface="Poppins"/>
              </a:rPr>
              <a:t>CURVE</a:t>
            </a:r>
            <a:endParaRPr i="0" sz="600" u="none" cap="none" strike="noStrike">
              <a:solidFill>
                <a:schemeClr val="dk1"/>
              </a:solidFill>
              <a:latin typeface="Poppins"/>
              <a:ea typeface="Poppins"/>
              <a:cs typeface="Poppins"/>
              <a:sym typeface="Poppins"/>
            </a:endParaRPr>
          </a:p>
        </p:txBody>
      </p:sp>
      <p:sp>
        <p:nvSpPr>
          <p:cNvPr id="352" name="Google Shape;352;p31"/>
          <p:cNvSpPr/>
          <p:nvPr/>
        </p:nvSpPr>
        <p:spPr>
          <a:xfrm>
            <a:off x="9164042" y="2794397"/>
            <a:ext cx="2366400" cy="1398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004059"/>
              </a:buClr>
              <a:buSzPts val="800"/>
              <a:buFont typeface="Arial"/>
              <a:buNone/>
            </a:pPr>
            <a:r>
              <a:rPr b="1" i="0" lang="en-US" sz="800" u="none" cap="none" strike="noStrike">
                <a:solidFill>
                  <a:srgbClr val="004059"/>
                </a:solidFill>
                <a:latin typeface="Poppins"/>
                <a:ea typeface="Poppins"/>
                <a:cs typeface="Poppins"/>
                <a:sym typeface="Poppins"/>
              </a:rPr>
              <a:t>Peak capital &amp; timing</a:t>
            </a:r>
            <a:endParaRPr i="0" sz="800" u="none" cap="none" strike="noStrike">
              <a:solidFill>
                <a:schemeClr val="dk1"/>
              </a:solidFill>
              <a:latin typeface="Poppins"/>
              <a:ea typeface="Poppins"/>
              <a:cs typeface="Poppins"/>
              <a:sym typeface="Poppins"/>
            </a:endParaRPr>
          </a:p>
        </p:txBody>
      </p:sp>
      <p:sp>
        <p:nvSpPr>
          <p:cNvPr id="353" name="Google Shape;353;p31"/>
          <p:cNvSpPr/>
          <p:nvPr/>
        </p:nvSpPr>
        <p:spPr>
          <a:xfrm>
            <a:off x="9164042" y="2921397"/>
            <a:ext cx="2366400" cy="256500"/>
          </a:xfrm>
          <a:prstGeom prst="rect">
            <a:avLst/>
          </a:prstGeom>
          <a:noFill/>
          <a:ln>
            <a:noFill/>
          </a:ln>
        </p:spPr>
        <p:txBody>
          <a:bodyPr anchorCtr="0" anchor="t" bIns="16925" lIns="16925" spcFirstLastPara="1" rIns="16925" wrap="square" tIns="16925">
            <a:noAutofit/>
          </a:bodyPr>
          <a:lstStyle/>
          <a:p>
            <a:pPr indent="0" lvl="0" marL="0" marR="0" rtl="0" algn="l">
              <a:lnSpc>
                <a:spcPct val="140000"/>
              </a:lnSpc>
              <a:spcBef>
                <a:spcPts val="0"/>
              </a:spcBef>
              <a:spcAft>
                <a:spcPts val="0"/>
              </a:spcAft>
              <a:buClr>
                <a:srgbClr val="3A5864"/>
              </a:buClr>
              <a:buSzPts val="700"/>
              <a:buFont typeface="Arial"/>
              <a:buNone/>
            </a:pPr>
            <a:r>
              <a:rPr i="0" lang="en-US" sz="700" u="none" cap="none" strike="noStrike">
                <a:solidFill>
                  <a:srgbClr val="3A5864"/>
                </a:solidFill>
                <a:latin typeface="Poppins"/>
                <a:ea typeface="Poppins"/>
                <a:cs typeface="Poppins"/>
                <a:sym typeface="Poppins"/>
              </a:rPr>
              <a:t>Sized capital raise and the exact month of the cash-flow inflection.</a:t>
            </a:r>
            <a:endParaRPr i="0" sz="700" u="none" cap="none" strike="noStrike">
              <a:solidFill>
                <a:schemeClr val="dk1"/>
              </a:solidFill>
              <a:latin typeface="Poppins"/>
              <a:ea typeface="Poppins"/>
              <a:cs typeface="Poppins"/>
              <a:sym typeface="Poppins"/>
            </a:endParaRPr>
          </a:p>
        </p:txBody>
      </p:sp>
      <p:sp>
        <p:nvSpPr>
          <p:cNvPr id="354" name="Google Shape;354;p31"/>
          <p:cNvSpPr/>
          <p:nvPr/>
        </p:nvSpPr>
        <p:spPr>
          <a:xfrm>
            <a:off x="8440142" y="3279378"/>
            <a:ext cx="3021600" cy="6300"/>
          </a:xfrm>
          <a:prstGeom prst="rect">
            <a:avLst/>
          </a:prstGeom>
          <a:solidFill>
            <a:srgbClr val="004059">
              <a:alpha val="12160"/>
            </a:srgbClr>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355" name="Google Shape;355;p31"/>
          <p:cNvSpPr/>
          <p:nvPr/>
        </p:nvSpPr>
        <p:spPr>
          <a:xfrm>
            <a:off x="8440142" y="3350419"/>
            <a:ext cx="336300" cy="203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4059"/>
              </a:buClr>
              <a:buSzPts val="1200"/>
              <a:buFont typeface="Arial"/>
              <a:buNone/>
            </a:pPr>
            <a:r>
              <a:rPr b="1" i="0" lang="en-US" sz="1200" u="none" cap="none" strike="noStrike">
                <a:solidFill>
                  <a:srgbClr val="004059"/>
                </a:solidFill>
                <a:latin typeface="Poppins"/>
                <a:ea typeface="Poppins"/>
                <a:cs typeface="Poppins"/>
                <a:sym typeface="Poppins"/>
              </a:rPr>
              <a:t>P&amp;L</a:t>
            </a:r>
            <a:endParaRPr i="0" sz="1200" u="none" cap="none" strike="noStrike">
              <a:solidFill>
                <a:schemeClr val="dk1"/>
              </a:solidFill>
              <a:latin typeface="Poppins"/>
              <a:ea typeface="Poppins"/>
              <a:cs typeface="Poppins"/>
              <a:sym typeface="Poppins"/>
            </a:endParaRPr>
          </a:p>
        </p:txBody>
      </p:sp>
      <p:sp>
        <p:nvSpPr>
          <p:cNvPr id="356" name="Google Shape;356;p31"/>
          <p:cNvSpPr/>
          <p:nvPr/>
        </p:nvSpPr>
        <p:spPr>
          <a:xfrm>
            <a:off x="8440142" y="3553619"/>
            <a:ext cx="685800" cy="165000"/>
          </a:xfrm>
          <a:prstGeom prst="rect">
            <a:avLst/>
          </a:prstGeom>
          <a:noFill/>
          <a:ln>
            <a:noFill/>
          </a:ln>
        </p:spPr>
        <p:txBody>
          <a:bodyPr anchorCtr="0" anchor="t" bIns="16925" lIns="16925" spcFirstLastPara="1" rIns="16925" wrap="square" tIns="16925">
            <a:noAutofit/>
          </a:bodyPr>
          <a:lstStyle/>
          <a:p>
            <a:pPr indent="0" lvl="0" marL="0" marR="0" rtl="0" algn="l">
              <a:lnSpc>
                <a:spcPct val="100000"/>
              </a:lnSpc>
              <a:spcBef>
                <a:spcPts val="0"/>
              </a:spcBef>
              <a:spcAft>
                <a:spcPts val="0"/>
              </a:spcAft>
              <a:buClr>
                <a:srgbClr val="007EA4"/>
              </a:buClr>
              <a:buSzPts val="600"/>
              <a:buFont typeface="Arial"/>
              <a:buNone/>
            </a:pPr>
            <a:r>
              <a:rPr b="1" i="0" lang="en-US" sz="600" u="none" cap="none" strike="noStrike">
                <a:solidFill>
                  <a:srgbClr val="007EA4"/>
                </a:solidFill>
                <a:latin typeface="Poppins"/>
                <a:ea typeface="Poppins"/>
                <a:cs typeface="Poppins"/>
                <a:sym typeface="Poppins"/>
              </a:rPr>
              <a:t>PER LOCATION</a:t>
            </a:r>
            <a:endParaRPr i="0" sz="600" u="none" cap="none" strike="noStrike">
              <a:solidFill>
                <a:schemeClr val="dk1"/>
              </a:solidFill>
              <a:latin typeface="Poppins"/>
              <a:ea typeface="Poppins"/>
              <a:cs typeface="Poppins"/>
              <a:sym typeface="Poppins"/>
            </a:endParaRPr>
          </a:p>
        </p:txBody>
      </p:sp>
      <p:sp>
        <p:nvSpPr>
          <p:cNvPr id="357" name="Google Shape;357;p31"/>
          <p:cNvSpPr/>
          <p:nvPr/>
        </p:nvSpPr>
        <p:spPr>
          <a:xfrm>
            <a:off x="9164042" y="3349228"/>
            <a:ext cx="2366400" cy="1398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004059"/>
              </a:buClr>
              <a:buSzPts val="800"/>
              <a:buFont typeface="Arial"/>
              <a:buNone/>
            </a:pPr>
            <a:r>
              <a:rPr b="1" i="0" lang="en-US" sz="800" u="none" cap="none" strike="noStrike">
                <a:solidFill>
                  <a:srgbClr val="004059"/>
                </a:solidFill>
                <a:latin typeface="Poppins"/>
                <a:ea typeface="Poppins"/>
                <a:cs typeface="Poppins"/>
                <a:sym typeface="Poppins"/>
              </a:rPr>
              <a:t>Month-by-month P&amp;L</a:t>
            </a:r>
            <a:endParaRPr i="0" sz="800" u="none" cap="none" strike="noStrike">
              <a:solidFill>
                <a:schemeClr val="dk1"/>
              </a:solidFill>
              <a:latin typeface="Poppins"/>
              <a:ea typeface="Poppins"/>
              <a:cs typeface="Poppins"/>
              <a:sym typeface="Poppins"/>
            </a:endParaRPr>
          </a:p>
        </p:txBody>
      </p:sp>
      <p:sp>
        <p:nvSpPr>
          <p:cNvPr id="358" name="Google Shape;358;p31"/>
          <p:cNvSpPr/>
          <p:nvPr/>
        </p:nvSpPr>
        <p:spPr>
          <a:xfrm>
            <a:off x="9164042" y="3476228"/>
            <a:ext cx="2366400" cy="256500"/>
          </a:xfrm>
          <a:prstGeom prst="rect">
            <a:avLst/>
          </a:prstGeom>
          <a:noFill/>
          <a:ln>
            <a:noFill/>
          </a:ln>
        </p:spPr>
        <p:txBody>
          <a:bodyPr anchorCtr="0" anchor="t" bIns="16925" lIns="16925" spcFirstLastPara="1" rIns="16925" wrap="square" tIns="16925">
            <a:noAutofit/>
          </a:bodyPr>
          <a:lstStyle/>
          <a:p>
            <a:pPr indent="0" lvl="0" marL="0" marR="0" rtl="0" algn="l">
              <a:lnSpc>
                <a:spcPct val="140000"/>
              </a:lnSpc>
              <a:spcBef>
                <a:spcPts val="0"/>
              </a:spcBef>
              <a:spcAft>
                <a:spcPts val="0"/>
              </a:spcAft>
              <a:buClr>
                <a:srgbClr val="3A5864"/>
              </a:buClr>
              <a:buSzPts val="700"/>
              <a:buFont typeface="Arial"/>
              <a:buNone/>
            </a:pPr>
            <a:r>
              <a:rPr i="0" lang="en-US" sz="700" u="none" cap="none" strike="noStrike">
                <a:solidFill>
                  <a:srgbClr val="3A5864"/>
                </a:solidFill>
                <a:latin typeface="Poppins"/>
                <a:ea typeface="Poppins"/>
                <a:cs typeface="Poppins"/>
                <a:sym typeface="Poppins"/>
              </a:rPr>
              <a:t>Per-location revenue, contribution margin, and break-even path.</a:t>
            </a:r>
            <a:endParaRPr i="0" sz="700" u="none" cap="none" strike="noStrike">
              <a:solidFill>
                <a:schemeClr val="dk1"/>
              </a:solidFill>
              <a:latin typeface="Poppins"/>
              <a:ea typeface="Poppins"/>
              <a:cs typeface="Poppins"/>
              <a:sym typeface="Poppins"/>
            </a:endParaRPr>
          </a:p>
        </p:txBody>
      </p:sp>
      <p:sp>
        <p:nvSpPr>
          <p:cNvPr id="359" name="Google Shape;359;p31"/>
          <p:cNvSpPr/>
          <p:nvPr/>
        </p:nvSpPr>
        <p:spPr>
          <a:xfrm>
            <a:off x="8440142" y="3834209"/>
            <a:ext cx="3021600" cy="6300"/>
          </a:xfrm>
          <a:prstGeom prst="rect">
            <a:avLst/>
          </a:prstGeom>
          <a:solidFill>
            <a:srgbClr val="004059">
              <a:alpha val="12160"/>
            </a:srgbClr>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360" name="Google Shape;360;p31"/>
          <p:cNvSpPr/>
          <p:nvPr/>
        </p:nvSpPr>
        <p:spPr>
          <a:xfrm>
            <a:off x="8440142" y="3940175"/>
            <a:ext cx="506700" cy="203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4059"/>
              </a:buClr>
              <a:buSzPts val="1200"/>
              <a:buFont typeface="Arial"/>
              <a:buNone/>
            </a:pPr>
            <a:r>
              <a:rPr b="1" i="0" lang="en-US" sz="1200" u="none" cap="none" strike="noStrike">
                <a:solidFill>
                  <a:srgbClr val="004059"/>
                </a:solidFill>
                <a:latin typeface="Poppins"/>
                <a:ea typeface="Poppins"/>
                <a:cs typeface="Poppins"/>
                <a:sym typeface="Poppins"/>
              </a:rPr>
              <a:t>PMPM</a:t>
            </a:r>
            <a:endParaRPr i="0" sz="1200" u="none" cap="none" strike="noStrike">
              <a:solidFill>
                <a:schemeClr val="dk1"/>
              </a:solidFill>
              <a:latin typeface="Poppins"/>
              <a:ea typeface="Poppins"/>
              <a:cs typeface="Poppins"/>
              <a:sym typeface="Poppins"/>
            </a:endParaRPr>
          </a:p>
        </p:txBody>
      </p:sp>
      <p:sp>
        <p:nvSpPr>
          <p:cNvPr id="361" name="Google Shape;361;p31"/>
          <p:cNvSpPr/>
          <p:nvPr/>
        </p:nvSpPr>
        <p:spPr>
          <a:xfrm>
            <a:off x="8440142" y="4143375"/>
            <a:ext cx="685800" cy="95400"/>
          </a:xfrm>
          <a:prstGeom prst="rect">
            <a:avLst/>
          </a:prstGeom>
          <a:noFill/>
          <a:ln>
            <a:noFill/>
          </a:ln>
        </p:spPr>
        <p:txBody>
          <a:bodyPr anchorCtr="0" anchor="t" bIns="16925" lIns="16925" spcFirstLastPara="1" rIns="16925" wrap="square" tIns="16925">
            <a:noAutofit/>
          </a:bodyPr>
          <a:lstStyle/>
          <a:p>
            <a:pPr indent="0" lvl="0" marL="0" marR="0" rtl="0" algn="l">
              <a:lnSpc>
                <a:spcPct val="100000"/>
              </a:lnSpc>
              <a:spcBef>
                <a:spcPts val="0"/>
              </a:spcBef>
              <a:spcAft>
                <a:spcPts val="0"/>
              </a:spcAft>
              <a:buClr>
                <a:srgbClr val="007EA4"/>
              </a:buClr>
              <a:buSzPts val="600"/>
              <a:buFont typeface="Arial"/>
              <a:buNone/>
            </a:pPr>
            <a:r>
              <a:rPr b="1" i="0" lang="en-US" sz="600" u="none" cap="none" strike="noStrike">
                <a:solidFill>
                  <a:srgbClr val="007EA4"/>
                </a:solidFill>
                <a:latin typeface="Poppins"/>
                <a:ea typeface="Poppins"/>
                <a:cs typeface="Poppins"/>
                <a:sym typeface="Poppins"/>
              </a:rPr>
              <a:t>LIVE MODEL</a:t>
            </a:r>
            <a:endParaRPr i="0" sz="600" u="none" cap="none" strike="noStrike">
              <a:solidFill>
                <a:schemeClr val="dk1"/>
              </a:solidFill>
              <a:latin typeface="Poppins"/>
              <a:ea typeface="Poppins"/>
              <a:cs typeface="Poppins"/>
              <a:sym typeface="Poppins"/>
            </a:endParaRPr>
          </a:p>
        </p:txBody>
      </p:sp>
      <p:sp>
        <p:nvSpPr>
          <p:cNvPr id="362" name="Google Shape;362;p31"/>
          <p:cNvSpPr/>
          <p:nvPr/>
        </p:nvSpPr>
        <p:spPr>
          <a:xfrm>
            <a:off x="9164042" y="3904059"/>
            <a:ext cx="2366400" cy="1398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004059"/>
              </a:buClr>
              <a:buSzPts val="800"/>
              <a:buFont typeface="Arial"/>
              <a:buNone/>
            </a:pPr>
            <a:r>
              <a:rPr b="1" i="0" lang="en-US" sz="800" u="none" cap="none" strike="noStrike">
                <a:solidFill>
                  <a:srgbClr val="004059"/>
                </a:solidFill>
                <a:latin typeface="Poppins"/>
                <a:ea typeface="Poppins"/>
                <a:cs typeface="Poppins"/>
                <a:sym typeface="Poppins"/>
              </a:rPr>
              <a:t>Payer negotiation</a:t>
            </a:r>
            <a:endParaRPr i="0" sz="800" u="none" cap="none" strike="noStrike">
              <a:solidFill>
                <a:schemeClr val="dk1"/>
              </a:solidFill>
              <a:latin typeface="Poppins"/>
              <a:ea typeface="Poppins"/>
              <a:cs typeface="Poppins"/>
              <a:sym typeface="Poppins"/>
            </a:endParaRPr>
          </a:p>
        </p:txBody>
      </p:sp>
      <p:sp>
        <p:nvSpPr>
          <p:cNvPr id="363" name="Google Shape;363;p31"/>
          <p:cNvSpPr/>
          <p:nvPr/>
        </p:nvSpPr>
        <p:spPr>
          <a:xfrm>
            <a:off x="9164042" y="4031059"/>
            <a:ext cx="2366400" cy="256500"/>
          </a:xfrm>
          <a:prstGeom prst="rect">
            <a:avLst/>
          </a:prstGeom>
          <a:noFill/>
          <a:ln>
            <a:noFill/>
          </a:ln>
        </p:spPr>
        <p:txBody>
          <a:bodyPr anchorCtr="0" anchor="t" bIns="16925" lIns="16925" spcFirstLastPara="1" rIns="16925" wrap="square" tIns="16925">
            <a:noAutofit/>
          </a:bodyPr>
          <a:lstStyle/>
          <a:p>
            <a:pPr indent="0" lvl="0" marL="0" marR="0" rtl="0" algn="l">
              <a:lnSpc>
                <a:spcPct val="140000"/>
              </a:lnSpc>
              <a:spcBef>
                <a:spcPts val="0"/>
              </a:spcBef>
              <a:spcAft>
                <a:spcPts val="0"/>
              </a:spcAft>
              <a:buClr>
                <a:srgbClr val="3A5864"/>
              </a:buClr>
              <a:buSzPts val="700"/>
              <a:buFont typeface="Arial"/>
              <a:buNone/>
            </a:pPr>
            <a:r>
              <a:rPr i="0" lang="en-US" sz="700" u="none" cap="none" strike="noStrike">
                <a:solidFill>
                  <a:srgbClr val="3A5864"/>
                </a:solidFill>
                <a:latin typeface="Poppins"/>
                <a:ea typeface="Poppins"/>
                <a:cs typeface="Poppins"/>
                <a:sym typeface="Poppins"/>
              </a:rPr>
              <a:t>Live impact of any proposed PMPM, risk threshold, or contract structure.</a:t>
            </a:r>
            <a:endParaRPr i="0" sz="700" u="none" cap="none" strike="noStrike">
              <a:solidFill>
                <a:schemeClr val="dk1"/>
              </a:solidFill>
              <a:latin typeface="Poppins"/>
              <a:ea typeface="Poppins"/>
              <a:cs typeface="Poppins"/>
              <a:sym typeface="Poppins"/>
            </a:endParaRPr>
          </a:p>
        </p:txBody>
      </p:sp>
      <p:sp>
        <p:nvSpPr>
          <p:cNvPr id="364" name="Google Shape;364;p31"/>
          <p:cNvSpPr/>
          <p:nvPr/>
        </p:nvSpPr>
        <p:spPr>
          <a:xfrm>
            <a:off x="8440142" y="4389041"/>
            <a:ext cx="3021600" cy="6300"/>
          </a:xfrm>
          <a:prstGeom prst="rect">
            <a:avLst/>
          </a:prstGeom>
          <a:solidFill>
            <a:srgbClr val="004059">
              <a:alpha val="12160"/>
            </a:srgbClr>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365" name="Google Shape;365;p31"/>
          <p:cNvSpPr/>
          <p:nvPr/>
        </p:nvSpPr>
        <p:spPr>
          <a:xfrm>
            <a:off x="8440142" y="4495006"/>
            <a:ext cx="156600" cy="203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4059"/>
              </a:buClr>
              <a:buSzPts val="1200"/>
              <a:buFont typeface="Arial"/>
              <a:buNone/>
            </a:pPr>
            <a:r>
              <a:rPr b="1" i="0" lang="en-US" sz="1200" u="none" cap="none" strike="noStrike">
                <a:solidFill>
                  <a:srgbClr val="004059"/>
                </a:solidFill>
                <a:latin typeface="Arial"/>
                <a:ea typeface="Arial"/>
                <a:cs typeface="Arial"/>
                <a:sym typeface="Arial"/>
              </a:rPr>
              <a:t>Δ</a:t>
            </a:r>
            <a:endParaRPr b="0" i="0" sz="1200" u="none" cap="none" strike="noStrike">
              <a:solidFill>
                <a:schemeClr val="dk1"/>
              </a:solidFill>
              <a:latin typeface="Calibri"/>
              <a:ea typeface="Calibri"/>
              <a:cs typeface="Calibri"/>
              <a:sym typeface="Calibri"/>
            </a:endParaRPr>
          </a:p>
        </p:txBody>
      </p:sp>
      <p:sp>
        <p:nvSpPr>
          <p:cNvPr id="366" name="Google Shape;366;p31"/>
          <p:cNvSpPr/>
          <p:nvPr/>
        </p:nvSpPr>
        <p:spPr>
          <a:xfrm>
            <a:off x="8440142" y="4698206"/>
            <a:ext cx="685800" cy="95400"/>
          </a:xfrm>
          <a:prstGeom prst="rect">
            <a:avLst/>
          </a:prstGeom>
          <a:noFill/>
          <a:ln>
            <a:noFill/>
          </a:ln>
        </p:spPr>
        <p:txBody>
          <a:bodyPr anchorCtr="0" anchor="t" bIns="16925" lIns="16925" spcFirstLastPara="1" rIns="16925" wrap="square" tIns="16925">
            <a:noAutofit/>
          </a:bodyPr>
          <a:lstStyle/>
          <a:p>
            <a:pPr indent="0" lvl="0" marL="0" marR="0" rtl="0" algn="l">
              <a:lnSpc>
                <a:spcPct val="100000"/>
              </a:lnSpc>
              <a:spcBef>
                <a:spcPts val="0"/>
              </a:spcBef>
              <a:spcAft>
                <a:spcPts val="0"/>
              </a:spcAft>
              <a:buClr>
                <a:srgbClr val="007EA4"/>
              </a:buClr>
              <a:buSzPts val="600"/>
              <a:buFont typeface="Arial"/>
              <a:buNone/>
            </a:pPr>
            <a:r>
              <a:rPr b="1" i="0" lang="en-US" sz="600" u="none" cap="none" strike="noStrike">
                <a:solidFill>
                  <a:srgbClr val="007EA4"/>
                </a:solidFill>
                <a:latin typeface="Poppins"/>
                <a:ea typeface="Poppins"/>
                <a:cs typeface="Poppins"/>
                <a:sym typeface="Poppins"/>
              </a:rPr>
              <a:t>SENSITIVITY</a:t>
            </a:r>
            <a:endParaRPr i="0" sz="600" u="none" cap="none" strike="noStrike">
              <a:solidFill>
                <a:schemeClr val="dk1"/>
              </a:solidFill>
              <a:latin typeface="Poppins"/>
              <a:ea typeface="Poppins"/>
              <a:cs typeface="Poppins"/>
              <a:sym typeface="Poppins"/>
            </a:endParaRPr>
          </a:p>
        </p:txBody>
      </p:sp>
      <p:sp>
        <p:nvSpPr>
          <p:cNvPr id="367" name="Google Shape;367;p31"/>
          <p:cNvSpPr/>
          <p:nvPr/>
        </p:nvSpPr>
        <p:spPr>
          <a:xfrm>
            <a:off x="9164042" y="4458891"/>
            <a:ext cx="2366400" cy="1398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004059"/>
              </a:buClr>
              <a:buSzPts val="800"/>
              <a:buFont typeface="Arial"/>
              <a:buNone/>
            </a:pPr>
            <a:r>
              <a:rPr b="1" i="0" lang="en-US" sz="800" u="none" cap="none" strike="noStrike">
                <a:solidFill>
                  <a:srgbClr val="004059"/>
                </a:solidFill>
                <a:latin typeface="Poppins"/>
                <a:ea typeface="Poppins"/>
                <a:cs typeface="Poppins"/>
                <a:sym typeface="Poppins"/>
              </a:rPr>
              <a:t>Scenario comparison</a:t>
            </a:r>
            <a:endParaRPr i="0" sz="800" u="none" cap="none" strike="noStrike">
              <a:solidFill>
                <a:schemeClr val="dk1"/>
              </a:solidFill>
              <a:latin typeface="Poppins"/>
              <a:ea typeface="Poppins"/>
              <a:cs typeface="Poppins"/>
              <a:sym typeface="Poppins"/>
            </a:endParaRPr>
          </a:p>
        </p:txBody>
      </p:sp>
      <p:sp>
        <p:nvSpPr>
          <p:cNvPr id="368" name="Google Shape;368;p31"/>
          <p:cNvSpPr/>
          <p:nvPr/>
        </p:nvSpPr>
        <p:spPr>
          <a:xfrm>
            <a:off x="9164042" y="4585891"/>
            <a:ext cx="2366400" cy="256500"/>
          </a:xfrm>
          <a:prstGeom prst="rect">
            <a:avLst/>
          </a:prstGeom>
          <a:noFill/>
          <a:ln>
            <a:noFill/>
          </a:ln>
        </p:spPr>
        <p:txBody>
          <a:bodyPr anchorCtr="0" anchor="t" bIns="16925" lIns="16925" spcFirstLastPara="1" rIns="16925" wrap="square" tIns="16925">
            <a:noAutofit/>
          </a:bodyPr>
          <a:lstStyle/>
          <a:p>
            <a:pPr indent="0" lvl="0" marL="0" marR="0" rtl="0" algn="l">
              <a:lnSpc>
                <a:spcPct val="140000"/>
              </a:lnSpc>
              <a:spcBef>
                <a:spcPts val="0"/>
              </a:spcBef>
              <a:spcAft>
                <a:spcPts val="0"/>
              </a:spcAft>
              <a:buClr>
                <a:srgbClr val="3A5864"/>
              </a:buClr>
              <a:buSzPts val="700"/>
              <a:buFont typeface="Arial"/>
              <a:buNone/>
            </a:pPr>
            <a:r>
              <a:rPr i="0" lang="en-US" sz="700" u="none" cap="none" strike="noStrike">
                <a:solidFill>
                  <a:srgbClr val="3A5864"/>
                </a:solidFill>
                <a:latin typeface="Poppins"/>
                <a:ea typeface="Poppins"/>
                <a:cs typeface="Poppins"/>
                <a:sym typeface="Poppins"/>
              </a:rPr>
              <a:t>Vary one input — capitation, growth, staffing — and compare runs side-by-side.</a:t>
            </a:r>
            <a:endParaRPr i="0" sz="700" u="none" cap="none" strike="noStrike">
              <a:solidFill>
                <a:schemeClr val="dk1"/>
              </a:solidFill>
              <a:latin typeface="Poppins"/>
              <a:ea typeface="Poppins"/>
              <a:cs typeface="Poppins"/>
              <a:sym typeface="Poppins"/>
            </a:endParaRPr>
          </a:p>
        </p:txBody>
      </p:sp>
      <p:sp>
        <p:nvSpPr>
          <p:cNvPr id="369" name="Google Shape;369;p31"/>
          <p:cNvSpPr/>
          <p:nvPr/>
        </p:nvSpPr>
        <p:spPr>
          <a:xfrm>
            <a:off x="558800" y="5222074"/>
            <a:ext cx="4686300" cy="915600"/>
          </a:xfrm>
          <a:prstGeom prst="roundRect">
            <a:avLst>
              <a:gd fmla="val 12349" name="adj"/>
            </a:avLst>
          </a:prstGeom>
          <a:solidFill>
            <a:srgbClr val="075A85"/>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370" name="Google Shape;370;p31"/>
          <p:cNvSpPr/>
          <p:nvPr/>
        </p:nvSpPr>
        <p:spPr>
          <a:xfrm>
            <a:off x="723900" y="5377583"/>
            <a:ext cx="1015500" cy="12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AF2F4"/>
              </a:buClr>
              <a:buSzPts val="600"/>
              <a:buFont typeface="Arial"/>
              <a:buNone/>
            </a:pPr>
            <a:r>
              <a:rPr b="1" i="0" lang="en-US" sz="700" u="none" cap="none" strike="noStrike">
                <a:solidFill>
                  <a:srgbClr val="DAF2F4"/>
                </a:solidFill>
                <a:latin typeface="Poppins"/>
                <a:ea typeface="Poppins"/>
                <a:cs typeface="Poppins"/>
                <a:sym typeface="Poppins"/>
              </a:rPr>
              <a:t>HEADLIN</a:t>
            </a:r>
            <a:r>
              <a:rPr b="1" lang="en-US" sz="700">
                <a:solidFill>
                  <a:srgbClr val="DAF2F4"/>
                </a:solidFill>
                <a:latin typeface="Poppins"/>
                <a:ea typeface="Poppins"/>
                <a:cs typeface="Poppins"/>
                <a:sym typeface="Poppins"/>
              </a:rPr>
              <a:t>E</a:t>
            </a:r>
            <a:endParaRPr i="0" sz="700" u="none" cap="none" strike="noStrike">
              <a:solidFill>
                <a:schemeClr val="dk1"/>
              </a:solidFill>
              <a:latin typeface="Poppins"/>
              <a:ea typeface="Poppins"/>
              <a:cs typeface="Poppins"/>
              <a:sym typeface="Poppins"/>
            </a:endParaRPr>
          </a:p>
        </p:txBody>
      </p:sp>
      <p:sp>
        <p:nvSpPr>
          <p:cNvPr id="371" name="Google Shape;371;p31"/>
          <p:cNvSpPr/>
          <p:nvPr/>
        </p:nvSpPr>
        <p:spPr>
          <a:xfrm>
            <a:off x="709590" y="5525933"/>
            <a:ext cx="1193700" cy="289500"/>
          </a:xfrm>
          <a:prstGeom prst="rect">
            <a:avLst/>
          </a:prstGeom>
          <a:noFill/>
          <a:ln>
            <a:noFill/>
          </a:ln>
        </p:spPr>
        <p:txBody>
          <a:bodyPr anchorCtr="0" anchor="t" bIns="16925" lIns="16925" spcFirstLastPara="1" rIns="16925" wrap="square" tIns="16925">
            <a:noAutofit/>
          </a:bodyPr>
          <a:lstStyle/>
          <a:p>
            <a:pPr indent="0" lvl="0" marL="0" marR="0" rtl="0" algn="l">
              <a:lnSpc>
                <a:spcPct val="130000"/>
              </a:lnSpc>
              <a:spcBef>
                <a:spcPts val="0"/>
              </a:spcBef>
              <a:spcAft>
                <a:spcPts val="0"/>
              </a:spcAft>
              <a:buClr>
                <a:srgbClr val="FFFFFF"/>
              </a:buClr>
              <a:buSzPts val="800"/>
              <a:buFont typeface="Arial"/>
              <a:buNone/>
            </a:pPr>
            <a:r>
              <a:rPr b="1" i="0" lang="en-US" sz="900" u="none" cap="none" strike="noStrike">
                <a:solidFill>
                  <a:srgbClr val="FFFFFF"/>
                </a:solidFill>
                <a:latin typeface="Poppins"/>
                <a:ea typeface="Poppins"/>
                <a:cs typeface="Poppins"/>
                <a:sym typeface="Poppins"/>
              </a:rPr>
              <a:t>Rochester / WNY </a:t>
            </a:r>
            <a:br>
              <a:rPr b="1" i="0" lang="en-US" sz="900" u="none" cap="none" strike="noStrike">
                <a:solidFill>
                  <a:srgbClr val="FFFFFF"/>
                </a:solidFill>
                <a:latin typeface="Poppins"/>
                <a:ea typeface="Poppins"/>
                <a:cs typeface="Poppins"/>
                <a:sym typeface="Poppins"/>
              </a:rPr>
            </a:br>
            <a:r>
              <a:rPr b="1" i="0" lang="en-US" sz="900" u="none" cap="none" strike="noStrike">
                <a:solidFill>
                  <a:srgbClr val="FFFFFF"/>
                </a:solidFill>
                <a:latin typeface="Poppins"/>
                <a:ea typeface="Poppins"/>
                <a:cs typeface="Poppins"/>
                <a:sym typeface="Poppins"/>
              </a:rPr>
              <a:t>6 Center scenario</a:t>
            </a:r>
            <a:endParaRPr i="0" sz="900" u="none" cap="none" strike="noStrike">
              <a:solidFill>
                <a:schemeClr val="dk1"/>
              </a:solidFill>
              <a:latin typeface="Poppins"/>
              <a:ea typeface="Poppins"/>
              <a:cs typeface="Poppins"/>
              <a:sym typeface="Poppins"/>
            </a:endParaRPr>
          </a:p>
        </p:txBody>
      </p:sp>
      <p:sp>
        <p:nvSpPr>
          <p:cNvPr id="372" name="Google Shape;372;p31"/>
          <p:cNvSpPr/>
          <p:nvPr/>
        </p:nvSpPr>
        <p:spPr>
          <a:xfrm>
            <a:off x="1987793" y="5361781"/>
            <a:ext cx="12600" cy="543300"/>
          </a:xfrm>
          <a:prstGeom prst="rect">
            <a:avLst/>
          </a:prstGeom>
          <a:solidFill>
            <a:srgbClr val="007EA4"/>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373" name="Google Shape;373;p31"/>
          <p:cNvSpPr/>
          <p:nvPr/>
        </p:nvSpPr>
        <p:spPr>
          <a:xfrm>
            <a:off x="2108200" y="5435297"/>
            <a:ext cx="620400" cy="177900"/>
          </a:xfrm>
          <a:prstGeom prst="rect">
            <a:avLst/>
          </a:prstGeom>
          <a:noFill/>
          <a:ln>
            <a:noFill/>
          </a:ln>
        </p:spPr>
        <p:txBody>
          <a:bodyPr anchorCtr="0" anchor="t" bIns="16925" lIns="16925" spcFirstLastPara="1" rIns="16925" wrap="square" tIns="16925">
            <a:noAutofit/>
          </a:bodyPr>
          <a:lstStyle/>
          <a:p>
            <a:pPr indent="0" lvl="0" marL="0" marR="0" rtl="0" algn="l">
              <a:lnSpc>
                <a:spcPct val="100000"/>
              </a:lnSpc>
              <a:spcBef>
                <a:spcPts val="0"/>
              </a:spcBef>
              <a:spcAft>
                <a:spcPts val="0"/>
              </a:spcAft>
              <a:buClr>
                <a:srgbClr val="FFFFFF"/>
              </a:buClr>
              <a:buSzPts val="1200"/>
              <a:buFont typeface="Arial"/>
              <a:buNone/>
            </a:pPr>
            <a:r>
              <a:rPr b="1" i="0" lang="en-US" sz="1200" u="none" cap="none" strike="noStrike">
                <a:solidFill>
                  <a:srgbClr val="FFFFFF"/>
                </a:solidFill>
                <a:latin typeface="Poppins"/>
                <a:ea typeface="Poppins"/>
                <a:cs typeface="Poppins"/>
                <a:sym typeface="Poppins"/>
              </a:rPr>
              <a:t>$</a:t>
            </a:r>
            <a:r>
              <a:rPr b="1" lang="en-US" sz="1200">
                <a:solidFill>
                  <a:srgbClr val="FFFFFF"/>
                </a:solidFill>
                <a:latin typeface="Poppins"/>
                <a:ea typeface="Poppins"/>
                <a:cs typeface="Poppins"/>
                <a:sym typeface="Poppins"/>
              </a:rPr>
              <a:t>50 </a:t>
            </a:r>
            <a:r>
              <a:rPr b="1" i="0" lang="en-US" sz="1200" u="none" cap="none" strike="noStrike">
                <a:solidFill>
                  <a:srgbClr val="FFFFFF"/>
                </a:solidFill>
                <a:latin typeface="Poppins"/>
                <a:ea typeface="Poppins"/>
                <a:cs typeface="Poppins"/>
                <a:sym typeface="Poppins"/>
              </a:rPr>
              <a:t>M</a:t>
            </a:r>
            <a:endParaRPr i="0" sz="1200" u="none" cap="none" strike="noStrike">
              <a:solidFill>
                <a:schemeClr val="dk1"/>
              </a:solidFill>
              <a:latin typeface="Poppins"/>
              <a:ea typeface="Poppins"/>
              <a:cs typeface="Poppins"/>
              <a:sym typeface="Poppins"/>
            </a:endParaRPr>
          </a:p>
        </p:txBody>
      </p:sp>
      <p:sp>
        <p:nvSpPr>
          <p:cNvPr id="374" name="Google Shape;374;p31"/>
          <p:cNvSpPr/>
          <p:nvPr/>
        </p:nvSpPr>
        <p:spPr>
          <a:xfrm>
            <a:off x="2171214" y="5613097"/>
            <a:ext cx="620400" cy="390900"/>
          </a:xfrm>
          <a:prstGeom prst="rect">
            <a:avLst/>
          </a:prstGeom>
          <a:noFill/>
          <a:ln>
            <a:noFill/>
          </a:ln>
        </p:spPr>
        <p:txBody>
          <a:bodyPr anchorCtr="0" anchor="t" bIns="16925" lIns="16925" spcFirstLastPara="1" rIns="16925" wrap="square" tIns="16925">
            <a:noAutofit/>
          </a:bodyPr>
          <a:lstStyle/>
          <a:p>
            <a:pPr indent="0" lvl="0" marL="0" marR="0" rtl="0" algn="l">
              <a:lnSpc>
                <a:spcPct val="120000"/>
              </a:lnSpc>
              <a:spcBef>
                <a:spcPts val="0"/>
              </a:spcBef>
              <a:spcAft>
                <a:spcPts val="0"/>
              </a:spcAft>
              <a:buClr>
                <a:srgbClr val="DAF2F4"/>
              </a:buClr>
              <a:buSzPts val="600"/>
              <a:buFont typeface="Arial"/>
              <a:buNone/>
            </a:pPr>
            <a:r>
              <a:rPr b="1" i="0" lang="en-US" sz="600" u="none" cap="none" strike="noStrike">
                <a:solidFill>
                  <a:srgbClr val="DAF2F4"/>
                </a:solidFill>
                <a:latin typeface="Poppins"/>
                <a:ea typeface="Poppins"/>
                <a:cs typeface="Poppins"/>
                <a:sym typeface="Poppins"/>
              </a:rPr>
              <a:t>CAPITAL Required</a:t>
            </a:r>
            <a:endParaRPr i="0" sz="600" u="none" cap="none" strike="noStrike">
              <a:solidFill>
                <a:schemeClr val="dk1"/>
              </a:solidFill>
              <a:latin typeface="Poppins"/>
              <a:ea typeface="Poppins"/>
              <a:cs typeface="Poppins"/>
              <a:sym typeface="Poppins"/>
            </a:endParaRPr>
          </a:p>
        </p:txBody>
      </p:sp>
      <p:sp>
        <p:nvSpPr>
          <p:cNvPr id="375" name="Google Shape;375;p31"/>
          <p:cNvSpPr/>
          <p:nvPr/>
        </p:nvSpPr>
        <p:spPr>
          <a:xfrm>
            <a:off x="2745677" y="5361781"/>
            <a:ext cx="12600" cy="543300"/>
          </a:xfrm>
          <a:prstGeom prst="rect">
            <a:avLst/>
          </a:prstGeom>
          <a:solidFill>
            <a:srgbClr val="007EA4"/>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376" name="Google Shape;376;p31"/>
          <p:cNvSpPr/>
          <p:nvPr/>
        </p:nvSpPr>
        <p:spPr>
          <a:xfrm>
            <a:off x="2781032" y="5435581"/>
            <a:ext cx="819300" cy="203100"/>
          </a:xfrm>
          <a:prstGeom prst="rect">
            <a:avLst/>
          </a:prstGeom>
          <a:noFill/>
          <a:ln>
            <a:noFill/>
          </a:ln>
        </p:spPr>
        <p:txBody>
          <a:bodyPr anchorCtr="0" anchor="t" bIns="16925" lIns="16925" spcFirstLastPara="1" rIns="16925" wrap="square" tIns="16925">
            <a:noAutofit/>
          </a:bodyPr>
          <a:lstStyle/>
          <a:p>
            <a:pPr indent="0" lvl="0" marL="0" marR="0" rtl="0" algn="l">
              <a:lnSpc>
                <a:spcPct val="100000"/>
              </a:lnSpc>
              <a:spcBef>
                <a:spcPts val="0"/>
              </a:spcBef>
              <a:spcAft>
                <a:spcPts val="0"/>
              </a:spcAft>
              <a:buClr>
                <a:srgbClr val="FFFFFF"/>
              </a:buClr>
              <a:buSzPts val="1200"/>
              <a:buFont typeface="Arial"/>
              <a:buNone/>
            </a:pPr>
            <a:r>
              <a:rPr b="1" lang="en-US" sz="1200">
                <a:solidFill>
                  <a:srgbClr val="FFFFFF"/>
                </a:solidFill>
                <a:latin typeface="Poppins"/>
                <a:ea typeface="Poppins"/>
                <a:cs typeface="Poppins"/>
                <a:sym typeface="Poppins"/>
              </a:rPr>
              <a:t>46</a:t>
            </a:r>
            <a:r>
              <a:rPr b="1" lang="en-US" sz="1100">
                <a:solidFill>
                  <a:srgbClr val="FFFFFF"/>
                </a:solidFill>
                <a:latin typeface="Poppins"/>
                <a:ea typeface="Poppins"/>
                <a:cs typeface="Poppins"/>
                <a:sym typeface="Poppins"/>
              </a:rPr>
              <a:t> </a:t>
            </a:r>
            <a:r>
              <a:rPr b="1" lang="en-US" sz="1000">
                <a:solidFill>
                  <a:srgbClr val="FFFFFF"/>
                </a:solidFill>
                <a:latin typeface="Poppins"/>
                <a:ea typeface="Poppins"/>
                <a:cs typeface="Poppins"/>
                <a:sym typeface="Poppins"/>
              </a:rPr>
              <a:t>M</a:t>
            </a:r>
            <a:r>
              <a:rPr b="1" lang="en-US" sz="1000">
                <a:solidFill>
                  <a:srgbClr val="FFFFFF"/>
                </a:solidFill>
                <a:latin typeface="Poppins"/>
                <a:ea typeface="Poppins"/>
                <a:cs typeface="Poppins"/>
                <a:sym typeface="Poppins"/>
              </a:rPr>
              <a:t>onths</a:t>
            </a:r>
            <a:endParaRPr i="0" sz="1000" u="none" cap="none" strike="noStrike">
              <a:solidFill>
                <a:schemeClr val="dk1"/>
              </a:solidFill>
              <a:latin typeface="Poppins"/>
              <a:ea typeface="Poppins"/>
              <a:cs typeface="Poppins"/>
              <a:sym typeface="Poppins"/>
            </a:endParaRPr>
          </a:p>
        </p:txBody>
      </p:sp>
      <p:sp>
        <p:nvSpPr>
          <p:cNvPr id="377" name="Google Shape;377;p31"/>
          <p:cNvSpPr/>
          <p:nvPr/>
        </p:nvSpPr>
        <p:spPr>
          <a:xfrm>
            <a:off x="2830831" y="5613097"/>
            <a:ext cx="620400" cy="299400"/>
          </a:xfrm>
          <a:prstGeom prst="rect">
            <a:avLst/>
          </a:prstGeom>
          <a:noFill/>
          <a:ln>
            <a:noFill/>
          </a:ln>
        </p:spPr>
        <p:txBody>
          <a:bodyPr anchorCtr="0" anchor="t" bIns="16925" lIns="16925" spcFirstLastPara="1" rIns="16925" wrap="square" tIns="16925">
            <a:noAutofit/>
          </a:bodyPr>
          <a:lstStyle/>
          <a:p>
            <a:pPr indent="0" lvl="0" marL="0" marR="0" rtl="0" algn="l">
              <a:lnSpc>
                <a:spcPct val="120000"/>
              </a:lnSpc>
              <a:spcBef>
                <a:spcPts val="0"/>
              </a:spcBef>
              <a:spcAft>
                <a:spcPts val="0"/>
              </a:spcAft>
              <a:buClr>
                <a:srgbClr val="DAF2F4"/>
              </a:buClr>
              <a:buSzPts val="600"/>
              <a:buFont typeface="Arial"/>
              <a:buNone/>
            </a:pPr>
            <a:r>
              <a:rPr b="1" lang="en-US" sz="600">
                <a:solidFill>
                  <a:srgbClr val="DAF2F4"/>
                </a:solidFill>
                <a:latin typeface="Poppins"/>
                <a:ea typeface="Poppins"/>
                <a:cs typeface="Poppins"/>
                <a:sym typeface="Poppins"/>
              </a:rPr>
              <a:t>to </a:t>
            </a:r>
            <a:r>
              <a:rPr b="1" i="0" lang="en-US" sz="600" u="none" cap="none" strike="noStrike">
                <a:solidFill>
                  <a:srgbClr val="DAF2F4"/>
                </a:solidFill>
                <a:latin typeface="Poppins"/>
                <a:ea typeface="Poppins"/>
                <a:cs typeface="Poppins"/>
                <a:sym typeface="Poppins"/>
              </a:rPr>
              <a:t>CASH-FLOW POSITIVE</a:t>
            </a:r>
            <a:endParaRPr i="0" sz="600" u="none" cap="none" strike="noStrike">
              <a:solidFill>
                <a:schemeClr val="dk1"/>
              </a:solidFill>
              <a:latin typeface="Poppins"/>
              <a:ea typeface="Poppins"/>
              <a:cs typeface="Poppins"/>
              <a:sym typeface="Poppins"/>
            </a:endParaRPr>
          </a:p>
        </p:txBody>
      </p:sp>
      <p:sp>
        <p:nvSpPr>
          <p:cNvPr id="378" name="Google Shape;378;p31"/>
          <p:cNvSpPr/>
          <p:nvPr/>
        </p:nvSpPr>
        <p:spPr>
          <a:xfrm>
            <a:off x="3585736" y="5361781"/>
            <a:ext cx="12600" cy="543300"/>
          </a:xfrm>
          <a:prstGeom prst="rect">
            <a:avLst/>
          </a:prstGeom>
          <a:solidFill>
            <a:srgbClr val="007EA4"/>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379" name="Google Shape;379;p31"/>
          <p:cNvSpPr/>
          <p:nvPr/>
        </p:nvSpPr>
        <p:spPr>
          <a:xfrm>
            <a:off x="3716645" y="5435297"/>
            <a:ext cx="662400" cy="177900"/>
          </a:xfrm>
          <a:prstGeom prst="rect">
            <a:avLst/>
          </a:prstGeom>
          <a:noFill/>
          <a:ln>
            <a:noFill/>
          </a:ln>
        </p:spPr>
        <p:txBody>
          <a:bodyPr anchorCtr="0" anchor="t" bIns="16925" lIns="16925" spcFirstLastPara="1" rIns="16925" wrap="square" tIns="16925">
            <a:noAutofit/>
          </a:bodyPr>
          <a:lstStyle/>
          <a:p>
            <a:pPr indent="0" lvl="0" marL="0" marR="0" rtl="0" algn="l">
              <a:lnSpc>
                <a:spcPct val="100000"/>
              </a:lnSpc>
              <a:spcBef>
                <a:spcPts val="0"/>
              </a:spcBef>
              <a:spcAft>
                <a:spcPts val="0"/>
              </a:spcAft>
              <a:buClr>
                <a:srgbClr val="FFFFFF"/>
              </a:buClr>
              <a:buSzPts val="1200"/>
              <a:buFont typeface="Arial"/>
              <a:buNone/>
            </a:pPr>
            <a:r>
              <a:rPr b="1" lang="en-US" sz="1200">
                <a:solidFill>
                  <a:srgbClr val="FFFFFF"/>
                </a:solidFill>
                <a:latin typeface="Poppins"/>
                <a:ea typeface="Poppins"/>
                <a:cs typeface="Poppins"/>
                <a:sym typeface="Poppins"/>
              </a:rPr>
              <a:t>$7 M</a:t>
            </a:r>
            <a:endParaRPr i="0" sz="1200" u="none" cap="none" strike="noStrike">
              <a:solidFill>
                <a:schemeClr val="dk1"/>
              </a:solidFill>
              <a:latin typeface="Poppins"/>
              <a:ea typeface="Poppins"/>
              <a:cs typeface="Poppins"/>
              <a:sym typeface="Poppins"/>
            </a:endParaRPr>
          </a:p>
        </p:txBody>
      </p:sp>
      <p:sp>
        <p:nvSpPr>
          <p:cNvPr id="380" name="Google Shape;380;p31"/>
          <p:cNvSpPr/>
          <p:nvPr/>
        </p:nvSpPr>
        <p:spPr>
          <a:xfrm>
            <a:off x="3716645" y="5613097"/>
            <a:ext cx="662400" cy="208200"/>
          </a:xfrm>
          <a:prstGeom prst="rect">
            <a:avLst/>
          </a:prstGeom>
          <a:noFill/>
          <a:ln>
            <a:noFill/>
          </a:ln>
        </p:spPr>
        <p:txBody>
          <a:bodyPr anchorCtr="0" anchor="t" bIns="16925" lIns="16925" spcFirstLastPara="1" rIns="16925" wrap="square" tIns="16925">
            <a:noAutofit/>
          </a:bodyPr>
          <a:lstStyle/>
          <a:p>
            <a:pPr indent="0" lvl="0" marL="0" marR="0" rtl="0" algn="l">
              <a:lnSpc>
                <a:spcPct val="120000"/>
              </a:lnSpc>
              <a:spcBef>
                <a:spcPts val="0"/>
              </a:spcBef>
              <a:spcAft>
                <a:spcPts val="0"/>
              </a:spcAft>
              <a:buClr>
                <a:srgbClr val="DAF2F4"/>
              </a:buClr>
              <a:buSzPts val="600"/>
              <a:buFont typeface="Arial"/>
              <a:buNone/>
            </a:pPr>
            <a:r>
              <a:rPr b="1" lang="en-US" sz="600">
                <a:solidFill>
                  <a:srgbClr val="DAF2F4"/>
                </a:solidFill>
                <a:latin typeface="Poppins"/>
                <a:ea typeface="Poppins"/>
                <a:cs typeface="Poppins"/>
                <a:sym typeface="Poppins"/>
              </a:rPr>
              <a:t>Annual Profits in Year 5</a:t>
            </a:r>
            <a:endParaRPr i="0" sz="600" u="none" cap="none" strike="noStrike">
              <a:solidFill>
                <a:schemeClr val="dk1"/>
              </a:solidFill>
              <a:latin typeface="Poppins"/>
              <a:ea typeface="Poppins"/>
              <a:cs typeface="Poppins"/>
              <a:sym typeface="Poppins"/>
            </a:endParaRPr>
          </a:p>
        </p:txBody>
      </p:sp>
      <p:sp>
        <p:nvSpPr>
          <p:cNvPr id="381" name="Google Shape;381;p31"/>
          <p:cNvSpPr/>
          <p:nvPr/>
        </p:nvSpPr>
        <p:spPr>
          <a:xfrm>
            <a:off x="4379515" y="5361781"/>
            <a:ext cx="12600" cy="543300"/>
          </a:xfrm>
          <a:prstGeom prst="rect">
            <a:avLst/>
          </a:prstGeom>
          <a:solidFill>
            <a:srgbClr val="007EA4"/>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382" name="Google Shape;382;p31"/>
          <p:cNvSpPr/>
          <p:nvPr/>
        </p:nvSpPr>
        <p:spPr>
          <a:xfrm>
            <a:off x="4468415" y="5435297"/>
            <a:ext cx="662400" cy="177900"/>
          </a:xfrm>
          <a:prstGeom prst="rect">
            <a:avLst/>
          </a:prstGeom>
          <a:noFill/>
          <a:ln>
            <a:noFill/>
          </a:ln>
        </p:spPr>
        <p:txBody>
          <a:bodyPr anchorCtr="0" anchor="t" bIns="16925" lIns="16925" spcFirstLastPara="1" rIns="16925" wrap="square" tIns="16925">
            <a:noAutofit/>
          </a:bodyPr>
          <a:lstStyle/>
          <a:p>
            <a:pPr indent="0" lvl="0" marL="0" marR="0" rtl="0" algn="l">
              <a:lnSpc>
                <a:spcPct val="100000"/>
              </a:lnSpc>
              <a:spcBef>
                <a:spcPts val="0"/>
              </a:spcBef>
              <a:spcAft>
                <a:spcPts val="0"/>
              </a:spcAft>
              <a:buClr>
                <a:srgbClr val="FFFFFF"/>
              </a:buClr>
              <a:buSzPts val="1200"/>
              <a:buFont typeface="Arial"/>
              <a:buNone/>
            </a:pPr>
            <a:r>
              <a:rPr b="1" lang="en-US" sz="1200">
                <a:solidFill>
                  <a:srgbClr val="FFFFFF"/>
                </a:solidFill>
                <a:latin typeface="Poppins"/>
                <a:ea typeface="Poppins"/>
                <a:cs typeface="Poppins"/>
                <a:sym typeface="Poppins"/>
              </a:rPr>
              <a:t>$52 M</a:t>
            </a:r>
            <a:endParaRPr i="0" sz="1200" u="none" cap="none" strike="noStrike">
              <a:solidFill>
                <a:schemeClr val="dk1"/>
              </a:solidFill>
              <a:latin typeface="Poppins"/>
              <a:ea typeface="Poppins"/>
              <a:cs typeface="Poppins"/>
              <a:sym typeface="Poppins"/>
            </a:endParaRPr>
          </a:p>
        </p:txBody>
      </p:sp>
      <p:sp>
        <p:nvSpPr>
          <p:cNvPr id="383" name="Google Shape;383;p31"/>
          <p:cNvSpPr/>
          <p:nvPr/>
        </p:nvSpPr>
        <p:spPr>
          <a:xfrm>
            <a:off x="4468415" y="5613097"/>
            <a:ext cx="662400" cy="299400"/>
          </a:xfrm>
          <a:prstGeom prst="rect">
            <a:avLst/>
          </a:prstGeom>
          <a:noFill/>
          <a:ln>
            <a:noFill/>
          </a:ln>
        </p:spPr>
        <p:txBody>
          <a:bodyPr anchorCtr="0" anchor="t" bIns="16925" lIns="16925" spcFirstLastPara="1" rIns="16925" wrap="square" tIns="16925">
            <a:noAutofit/>
          </a:bodyPr>
          <a:lstStyle/>
          <a:p>
            <a:pPr indent="0" lvl="0" marL="0" marR="0" rtl="0" algn="l">
              <a:lnSpc>
                <a:spcPct val="120000"/>
              </a:lnSpc>
              <a:spcBef>
                <a:spcPts val="0"/>
              </a:spcBef>
              <a:spcAft>
                <a:spcPts val="0"/>
              </a:spcAft>
              <a:buClr>
                <a:srgbClr val="DAF2F4"/>
              </a:buClr>
              <a:buSzPts val="600"/>
              <a:buFont typeface="Arial"/>
              <a:buNone/>
            </a:pPr>
            <a:r>
              <a:rPr b="1" lang="en-US" sz="600">
                <a:solidFill>
                  <a:srgbClr val="DAF2F4"/>
                </a:solidFill>
                <a:latin typeface="Poppins"/>
                <a:ea typeface="Poppins"/>
                <a:cs typeface="Poppins"/>
                <a:sym typeface="Poppins"/>
              </a:rPr>
              <a:t>Annual Profits in Year 10</a:t>
            </a:r>
            <a:endParaRPr i="0" sz="600" u="none" cap="none" strike="noStrike">
              <a:solidFill>
                <a:schemeClr val="dk1"/>
              </a:solidFill>
              <a:latin typeface="Poppins"/>
              <a:ea typeface="Poppins"/>
              <a:cs typeface="Poppins"/>
              <a:sym typeface="Poppins"/>
            </a:endParaRPr>
          </a:p>
        </p:txBody>
      </p:sp>
      <p:sp>
        <p:nvSpPr>
          <p:cNvPr id="384" name="Google Shape;384;p31"/>
          <p:cNvSpPr/>
          <p:nvPr/>
        </p:nvSpPr>
        <p:spPr>
          <a:xfrm>
            <a:off x="5384800" y="5222074"/>
            <a:ext cx="6248400" cy="915600"/>
          </a:xfrm>
          <a:prstGeom prst="roundRect">
            <a:avLst>
              <a:gd fmla="val 12349" name="adj"/>
            </a:avLst>
          </a:prstGeom>
          <a:solidFill>
            <a:srgbClr val="DAF2F4"/>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385" name="Google Shape;385;p31"/>
          <p:cNvSpPr/>
          <p:nvPr/>
        </p:nvSpPr>
        <p:spPr>
          <a:xfrm>
            <a:off x="5549900" y="5336381"/>
            <a:ext cx="6095700" cy="1206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007EA4"/>
              </a:buClr>
              <a:buSzPts val="600"/>
              <a:buFont typeface="Arial"/>
              <a:buNone/>
            </a:pPr>
            <a:r>
              <a:rPr b="1" i="0" lang="en-US" sz="700" u="none" cap="none" strike="noStrike">
                <a:solidFill>
                  <a:srgbClr val="007EA4"/>
                </a:solidFill>
                <a:latin typeface="Poppins"/>
                <a:ea typeface="Poppins"/>
                <a:cs typeface="Poppins"/>
                <a:sym typeface="Poppins"/>
              </a:rPr>
              <a:t>WHAT IT POWERS</a:t>
            </a:r>
            <a:endParaRPr i="0" sz="700" u="none" cap="none" strike="noStrike">
              <a:solidFill>
                <a:schemeClr val="dk1"/>
              </a:solidFill>
              <a:latin typeface="Poppins"/>
              <a:ea typeface="Poppins"/>
              <a:cs typeface="Poppins"/>
              <a:sym typeface="Poppins"/>
            </a:endParaRPr>
          </a:p>
        </p:txBody>
      </p:sp>
      <p:sp>
        <p:nvSpPr>
          <p:cNvPr id="386" name="Google Shape;386;p31"/>
          <p:cNvSpPr/>
          <p:nvPr/>
        </p:nvSpPr>
        <p:spPr>
          <a:xfrm>
            <a:off x="5597150" y="5507825"/>
            <a:ext cx="2916000" cy="145500"/>
          </a:xfrm>
          <a:prstGeom prst="rect">
            <a:avLst/>
          </a:prstGeom>
          <a:noFill/>
          <a:ln>
            <a:noFill/>
          </a:ln>
        </p:spPr>
        <p:txBody>
          <a:bodyPr anchorCtr="0" anchor="t" bIns="16925" lIns="16925" spcFirstLastPara="1" rIns="16925" wrap="square" tIns="16925">
            <a:noAutofit/>
          </a:bodyPr>
          <a:lstStyle/>
          <a:p>
            <a:pPr indent="0" lvl="0" marL="0" marR="0" rtl="0" algn="l">
              <a:lnSpc>
                <a:spcPct val="135000"/>
              </a:lnSpc>
              <a:spcBef>
                <a:spcPts val="0"/>
              </a:spcBef>
              <a:spcAft>
                <a:spcPts val="0"/>
              </a:spcAft>
              <a:buClr>
                <a:srgbClr val="004059"/>
              </a:buClr>
              <a:buSzPts val="700"/>
              <a:buFont typeface="Arial"/>
              <a:buNone/>
            </a:pPr>
            <a:r>
              <a:rPr b="1" i="0" lang="en-US" sz="800" u="none" cap="none" strike="noStrike">
                <a:solidFill>
                  <a:srgbClr val="004059"/>
                </a:solidFill>
                <a:latin typeface="Poppins"/>
                <a:ea typeface="Poppins"/>
                <a:cs typeface="Poppins"/>
                <a:sym typeface="Poppins"/>
              </a:rPr>
              <a:t>Market selection </a:t>
            </a:r>
            <a:r>
              <a:rPr i="0" lang="en-US" sz="800" u="none" cap="none" strike="noStrike">
                <a:solidFill>
                  <a:srgbClr val="004059"/>
                </a:solidFill>
                <a:latin typeface="Poppins"/>
                <a:ea typeface="Poppins"/>
                <a:cs typeface="Poppins"/>
                <a:sym typeface="Poppins"/>
              </a:rPr>
              <a:t>— capital &amp; break-even for any candidate MSA.</a:t>
            </a:r>
            <a:endParaRPr i="0" sz="800" u="none" cap="none" strike="noStrike">
              <a:solidFill>
                <a:schemeClr val="dk1"/>
              </a:solidFill>
              <a:latin typeface="Poppins"/>
              <a:ea typeface="Poppins"/>
              <a:cs typeface="Poppins"/>
              <a:sym typeface="Poppins"/>
            </a:endParaRPr>
          </a:p>
        </p:txBody>
      </p:sp>
      <p:sp>
        <p:nvSpPr>
          <p:cNvPr id="387" name="Google Shape;387;p31"/>
          <p:cNvSpPr/>
          <p:nvPr/>
        </p:nvSpPr>
        <p:spPr>
          <a:xfrm>
            <a:off x="8632551" y="5476318"/>
            <a:ext cx="2916000" cy="145500"/>
          </a:xfrm>
          <a:prstGeom prst="rect">
            <a:avLst/>
          </a:prstGeom>
          <a:noFill/>
          <a:ln>
            <a:noFill/>
          </a:ln>
        </p:spPr>
        <p:txBody>
          <a:bodyPr anchorCtr="0" anchor="t" bIns="16925" lIns="16925" spcFirstLastPara="1" rIns="16925" wrap="square" tIns="16925">
            <a:noAutofit/>
          </a:bodyPr>
          <a:lstStyle/>
          <a:p>
            <a:pPr indent="0" lvl="0" marL="0" marR="0" rtl="0" algn="l">
              <a:lnSpc>
                <a:spcPct val="135000"/>
              </a:lnSpc>
              <a:spcBef>
                <a:spcPts val="0"/>
              </a:spcBef>
              <a:spcAft>
                <a:spcPts val="0"/>
              </a:spcAft>
              <a:buClr>
                <a:srgbClr val="004059"/>
              </a:buClr>
              <a:buSzPts val="700"/>
              <a:buFont typeface="Arial"/>
              <a:buNone/>
            </a:pPr>
            <a:r>
              <a:rPr b="1" i="0" lang="en-US" sz="800" u="none" cap="none" strike="noStrike">
                <a:solidFill>
                  <a:srgbClr val="004059"/>
                </a:solidFill>
                <a:latin typeface="Poppins"/>
                <a:ea typeface="Poppins"/>
                <a:cs typeface="Poppins"/>
                <a:sym typeface="Poppins"/>
              </a:rPr>
              <a:t>Capital planning </a:t>
            </a:r>
            <a:r>
              <a:rPr i="0" lang="en-US" sz="800" u="none" cap="none" strike="noStrike">
                <a:solidFill>
                  <a:srgbClr val="004059"/>
                </a:solidFill>
                <a:latin typeface="Poppins"/>
                <a:ea typeface="Poppins"/>
                <a:cs typeface="Poppins"/>
                <a:sym typeface="Poppins"/>
              </a:rPr>
              <a:t>— peak need and inflection timing for the raise.</a:t>
            </a:r>
            <a:endParaRPr i="0" sz="800" u="none" cap="none" strike="noStrike">
              <a:solidFill>
                <a:schemeClr val="dk1"/>
              </a:solidFill>
              <a:latin typeface="Poppins"/>
              <a:ea typeface="Poppins"/>
              <a:cs typeface="Poppins"/>
              <a:sym typeface="Poppins"/>
            </a:endParaRPr>
          </a:p>
        </p:txBody>
      </p:sp>
      <p:sp>
        <p:nvSpPr>
          <p:cNvPr id="388" name="Google Shape;388;p31"/>
          <p:cNvSpPr/>
          <p:nvPr/>
        </p:nvSpPr>
        <p:spPr>
          <a:xfrm>
            <a:off x="5597150" y="5809073"/>
            <a:ext cx="2916000" cy="265200"/>
          </a:xfrm>
          <a:prstGeom prst="rect">
            <a:avLst/>
          </a:prstGeom>
          <a:noFill/>
          <a:ln>
            <a:noFill/>
          </a:ln>
        </p:spPr>
        <p:txBody>
          <a:bodyPr anchorCtr="0" anchor="t" bIns="16925" lIns="16925" spcFirstLastPara="1" rIns="16925" wrap="square" tIns="16925">
            <a:noAutofit/>
          </a:bodyPr>
          <a:lstStyle/>
          <a:p>
            <a:pPr indent="0" lvl="0" marL="0" marR="0" rtl="0" algn="l">
              <a:lnSpc>
                <a:spcPct val="135000"/>
              </a:lnSpc>
              <a:spcBef>
                <a:spcPts val="0"/>
              </a:spcBef>
              <a:spcAft>
                <a:spcPts val="0"/>
              </a:spcAft>
              <a:buClr>
                <a:srgbClr val="004059"/>
              </a:buClr>
              <a:buSzPts val="700"/>
              <a:buFont typeface="Arial"/>
              <a:buNone/>
            </a:pPr>
            <a:r>
              <a:rPr b="1" i="0" lang="en-US" sz="800" u="none" cap="none" strike="noStrike">
                <a:solidFill>
                  <a:srgbClr val="004059"/>
                </a:solidFill>
                <a:latin typeface="Poppins"/>
                <a:ea typeface="Poppins"/>
                <a:cs typeface="Poppins"/>
                <a:sym typeface="Poppins"/>
              </a:rPr>
              <a:t>Payer negotiation </a:t>
            </a:r>
            <a:r>
              <a:rPr i="0" lang="en-US" sz="800" u="none" cap="none" strike="noStrike">
                <a:solidFill>
                  <a:srgbClr val="004059"/>
                </a:solidFill>
                <a:latin typeface="Poppins"/>
                <a:ea typeface="Poppins"/>
                <a:cs typeface="Poppins"/>
                <a:sym typeface="Poppins"/>
              </a:rPr>
              <a:t>— bottom-line impact of every PMPM proposal.</a:t>
            </a:r>
            <a:endParaRPr i="0" sz="800" u="none" cap="none" strike="noStrike">
              <a:solidFill>
                <a:schemeClr val="dk1"/>
              </a:solidFill>
              <a:latin typeface="Poppins"/>
              <a:ea typeface="Poppins"/>
              <a:cs typeface="Poppins"/>
              <a:sym typeface="Poppins"/>
            </a:endParaRPr>
          </a:p>
        </p:txBody>
      </p:sp>
      <p:sp>
        <p:nvSpPr>
          <p:cNvPr id="389" name="Google Shape;389;p31"/>
          <p:cNvSpPr/>
          <p:nvPr/>
        </p:nvSpPr>
        <p:spPr>
          <a:xfrm>
            <a:off x="8632551" y="5798568"/>
            <a:ext cx="2916000" cy="265200"/>
          </a:xfrm>
          <a:prstGeom prst="rect">
            <a:avLst/>
          </a:prstGeom>
          <a:noFill/>
          <a:ln>
            <a:noFill/>
          </a:ln>
        </p:spPr>
        <p:txBody>
          <a:bodyPr anchorCtr="0" anchor="t" bIns="16925" lIns="16925" spcFirstLastPara="1" rIns="16925" wrap="square" tIns="16925">
            <a:noAutofit/>
          </a:bodyPr>
          <a:lstStyle/>
          <a:p>
            <a:pPr indent="0" lvl="0" marL="0" marR="0" rtl="0" algn="l">
              <a:lnSpc>
                <a:spcPct val="135000"/>
              </a:lnSpc>
              <a:spcBef>
                <a:spcPts val="0"/>
              </a:spcBef>
              <a:spcAft>
                <a:spcPts val="0"/>
              </a:spcAft>
              <a:buClr>
                <a:srgbClr val="004059"/>
              </a:buClr>
              <a:buSzPts val="700"/>
              <a:buFont typeface="Arial"/>
              <a:buNone/>
            </a:pPr>
            <a:r>
              <a:rPr b="1" i="0" lang="en-US" sz="800" u="none" cap="none" strike="noStrike">
                <a:solidFill>
                  <a:srgbClr val="004059"/>
                </a:solidFill>
                <a:latin typeface="Poppins"/>
                <a:ea typeface="Poppins"/>
                <a:cs typeface="Poppins"/>
                <a:sym typeface="Poppins"/>
              </a:rPr>
              <a:t>Operational planning </a:t>
            </a:r>
            <a:r>
              <a:rPr i="0" lang="en-US" sz="800" u="none" cap="none" strike="noStrike">
                <a:solidFill>
                  <a:srgbClr val="004059"/>
                </a:solidFill>
                <a:latin typeface="Poppins"/>
                <a:ea typeface="Poppins"/>
                <a:cs typeface="Poppins"/>
                <a:sym typeface="Poppins"/>
              </a:rPr>
              <a:t>— staffing build curves &amp; capacity utilization.</a:t>
            </a:r>
            <a:endParaRPr i="0" sz="800" u="none" cap="none" strike="noStrike">
              <a:solidFill>
                <a:schemeClr val="dk1"/>
              </a:solidFill>
              <a:latin typeface="Poppins"/>
              <a:ea typeface="Poppins"/>
              <a:cs typeface="Poppins"/>
              <a:sym typeface="Poppins"/>
            </a:endParaRPr>
          </a:p>
        </p:txBody>
      </p:sp>
      <p:pic>
        <p:nvPicPr>
          <p:cNvPr id="390" name="Google Shape;390;p31" title="TSH-Logomark-lightbg-2color.png"/>
          <p:cNvPicPr preferRelativeResize="0"/>
          <p:nvPr/>
        </p:nvPicPr>
        <p:blipFill>
          <a:blip r:embed="rId4">
            <a:alphaModFix/>
          </a:blip>
          <a:stretch>
            <a:fillRect/>
          </a:stretch>
        </p:blipFill>
        <p:spPr>
          <a:xfrm>
            <a:off x="11303575" y="6239600"/>
            <a:ext cx="488700" cy="4818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descr="A map of a city&#10;&#10;AI-generated content may be incorrect." id="396" name="Google Shape;396;p32"/>
          <p:cNvPicPr preferRelativeResize="0"/>
          <p:nvPr/>
        </p:nvPicPr>
        <p:blipFill rotWithShape="1">
          <a:blip r:embed="rId3">
            <a:alphaModFix amt="10000"/>
          </a:blip>
          <a:srcRect b="2866" l="3052" r="3043" t="2857"/>
          <a:stretch/>
        </p:blipFill>
        <p:spPr>
          <a:xfrm flipH="1">
            <a:off x="0" y="0"/>
            <a:ext cx="12192000" cy="6857999"/>
          </a:xfrm>
          <a:prstGeom prst="rect">
            <a:avLst/>
          </a:prstGeom>
          <a:noFill/>
          <a:ln>
            <a:noFill/>
          </a:ln>
        </p:spPr>
      </p:pic>
      <p:cxnSp>
        <p:nvCxnSpPr>
          <p:cNvPr id="397" name="Google Shape;397;p32"/>
          <p:cNvCxnSpPr/>
          <p:nvPr/>
        </p:nvCxnSpPr>
        <p:spPr>
          <a:xfrm rot="10800000">
            <a:off x="419119" y="6465972"/>
            <a:ext cx="10741800" cy="29100"/>
          </a:xfrm>
          <a:prstGeom prst="straightConnector1">
            <a:avLst/>
          </a:prstGeom>
          <a:noFill/>
          <a:ln cap="flat" cmpd="sng" w="12700">
            <a:solidFill>
              <a:srgbClr val="075A85"/>
            </a:solidFill>
            <a:prstDash val="solid"/>
            <a:round/>
            <a:headEnd len="sm" w="sm" type="none"/>
            <a:tailEnd len="sm" w="sm" type="none"/>
          </a:ln>
        </p:spPr>
      </p:cxnSp>
      <p:pic>
        <p:nvPicPr>
          <p:cNvPr id="398" name="Google Shape;398;p32" title="TSH-Logomark-lightbg-2color.png"/>
          <p:cNvPicPr preferRelativeResize="0"/>
          <p:nvPr/>
        </p:nvPicPr>
        <p:blipFill>
          <a:blip r:embed="rId4">
            <a:alphaModFix/>
          </a:blip>
          <a:stretch>
            <a:fillRect/>
          </a:stretch>
        </p:blipFill>
        <p:spPr>
          <a:xfrm>
            <a:off x="11303575" y="6239600"/>
            <a:ext cx="488700" cy="481848"/>
          </a:xfrm>
          <a:prstGeom prst="rect">
            <a:avLst/>
          </a:prstGeom>
          <a:noFill/>
          <a:ln>
            <a:noFill/>
          </a:ln>
        </p:spPr>
      </p:pic>
      <p:sp>
        <p:nvSpPr>
          <p:cNvPr id="399" name="Google Shape;399;p32"/>
          <p:cNvSpPr/>
          <p:nvPr/>
        </p:nvSpPr>
        <p:spPr>
          <a:xfrm>
            <a:off x="558800" y="355600"/>
            <a:ext cx="11406600" cy="1905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007EA4"/>
              </a:buClr>
              <a:buSzPts val="1100"/>
              <a:buFont typeface="Arial"/>
              <a:buNone/>
            </a:pPr>
            <a:r>
              <a:rPr b="1" i="0" lang="en-US" sz="1100" u="none" cap="none" strike="noStrike">
                <a:solidFill>
                  <a:srgbClr val="007EA4"/>
                </a:solidFill>
                <a:latin typeface="Poppins"/>
                <a:ea typeface="Poppins"/>
                <a:cs typeface="Poppins"/>
                <a:sym typeface="Poppins"/>
              </a:rPr>
              <a:t>PC 3.0 VS. PC 2.0</a:t>
            </a:r>
            <a:endParaRPr i="0" sz="1100" u="none" cap="none" strike="noStrike">
              <a:solidFill>
                <a:schemeClr val="dk1"/>
              </a:solidFill>
              <a:latin typeface="Poppins"/>
              <a:ea typeface="Poppins"/>
              <a:cs typeface="Poppins"/>
              <a:sym typeface="Poppins"/>
            </a:endParaRPr>
          </a:p>
        </p:txBody>
      </p:sp>
      <p:sp>
        <p:nvSpPr>
          <p:cNvPr id="400" name="Google Shape;400;p32"/>
          <p:cNvSpPr/>
          <p:nvPr/>
        </p:nvSpPr>
        <p:spPr>
          <a:xfrm>
            <a:off x="558800" y="609600"/>
            <a:ext cx="9810900" cy="395100"/>
          </a:xfrm>
          <a:prstGeom prst="rect">
            <a:avLst/>
          </a:prstGeom>
          <a:noFill/>
          <a:ln>
            <a:noFill/>
          </a:ln>
        </p:spPr>
        <p:txBody>
          <a:bodyPr anchorCtr="0" anchor="t" bIns="16925" lIns="16925" spcFirstLastPara="1" rIns="16925" wrap="square" tIns="16925">
            <a:noAutofit/>
          </a:bodyPr>
          <a:lstStyle/>
          <a:p>
            <a:pPr indent="0" lvl="0" marL="0" marR="0" rtl="0" algn="l">
              <a:lnSpc>
                <a:spcPct val="112000"/>
              </a:lnSpc>
              <a:spcBef>
                <a:spcPts val="0"/>
              </a:spcBef>
              <a:spcAft>
                <a:spcPts val="0"/>
              </a:spcAft>
              <a:buClr>
                <a:srgbClr val="004059"/>
              </a:buClr>
              <a:buSzPts val="2600"/>
              <a:buFont typeface="Arial"/>
              <a:buNone/>
            </a:pPr>
            <a:r>
              <a:rPr i="0" lang="en-US" sz="2600" u="none" cap="none" strike="noStrike">
                <a:solidFill>
                  <a:srgbClr val="004059"/>
                </a:solidFill>
                <a:latin typeface="Poppins Medium"/>
                <a:ea typeface="Poppins Medium"/>
                <a:cs typeface="Poppins Medium"/>
                <a:sym typeface="Poppins Medium"/>
              </a:rPr>
              <a:t>Where </a:t>
            </a:r>
            <a:r>
              <a:rPr i="0" lang="en-US" sz="2600" u="none" cap="none" strike="noStrike">
                <a:solidFill>
                  <a:srgbClr val="007EA4"/>
                </a:solidFill>
                <a:latin typeface="Poppins Medium"/>
                <a:ea typeface="Poppins Medium"/>
                <a:cs typeface="Poppins Medium"/>
                <a:sym typeface="Poppins Medium"/>
              </a:rPr>
              <a:t>Primary Care 3.0 </a:t>
            </a:r>
            <a:r>
              <a:rPr i="0" lang="en-US" sz="2600" u="none" cap="none" strike="noStrike">
                <a:solidFill>
                  <a:srgbClr val="004059"/>
                </a:solidFill>
                <a:latin typeface="Poppins Medium"/>
                <a:ea typeface="Poppins Medium"/>
                <a:cs typeface="Poppins Medium"/>
                <a:sym typeface="Poppins Medium"/>
              </a:rPr>
              <a:t>outperforms the prior generation.</a:t>
            </a:r>
            <a:endParaRPr i="0" sz="2600" u="none" cap="none" strike="noStrike">
              <a:solidFill>
                <a:schemeClr val="dk1"/>
              </a:solidFill>
              <a:latin typeface="Poppins Medium"/>
              <a:ea typeface="Poppins Medium"/>
              <a:cs typeface="Poppins Medium"/>
              <a:sym typeface="Poppins Medium"/>
            </a:endParaRPr>
          </a:p>
        </p:txBody>
      </p:sp>
      <p:sp>
        <p:nvSpPr>
          <p:cNvPr id="401" name="Google Shape;401;p32"/>
          <p:cNvSpPr/>
          <p:nvPr/>
        </p:nvSpPr>
        <p:spPr>
          <a:xfrm>
            <a:off x="558800" y="1080988"/>
            <a:ext cx="9810900" cy="467400"/>
          </a:xfrm>
          <a:prstGeom prst="rect">
            <a:avLst/>
          </a:prstGeom>
          <a:noFill/>
          <a:ln>
            <a:noFill/>
          </a:ln>
        </p:spPr>
        <p:txBody>
          <a:bodyPr anchorCtr="0" anchor="t" bIns="16925" lIns="16925" spcFirstLastPara="1" rIns="16925" wrap="square" tIns="16925">
            <a:noAutofit/>
          </a:bodyPr>
          <a:lstStyle/>
          <a:p>
            <a:pPr indent="0" lvl="0" marL="0" marR="0" rtl="0" algn="l">
              <a:lnSpc>
                <a:spcPct val="145000"/>
              </a:lnSpc>
              <a:spcBef>
                <a:spcPts val="0"/>
              </a:spcBef>
              <a:spcAft>
                <a:spcPts val="0"/>
              </a:spcAft>
              <a:buClr>
                <a:srgbClr val="3A5864"/>
              </a:buClr>
              <a:buSzPts val="1200"/>
              <a:buFont typeface="Arial"/>
              <a:buNone/>
            </a:pPr>
            <a:r>
              <a:rPr i="0" lang="en-US" sz="1200" u="none" cap="none" strike="noStrike">
                <a:solidFill>
                  <a:srgbClr val="3A5864"/>
                </a:solidFill>
                <a:latin typeface="Poppins"/>
                <a:ea typeface="Poppins"/>
                <a:cs typeface="Poppins"/>
                <a:sym typeface="Poppins"/>
              </a:rPr>
              <a:t>Across </a:t>
            </a:r>
            <a:r>
              <a:rPr b="1" i="0" lang="en-US" sz="1200" u="none" cap="none" strike="noStrike">
                <a:solidFill>
                  <a:srgbClr val="004059"/>
                </a:solidFill>
                <a:latin typeface="Poppins"/>
                <a:ea typeface="Poppins"/>
                <a:cs typeface="Poppins"/>
                <a:sym typeface="Poppins"/>
              </a:rPr>
              <a:t>operating costs</a:t>
            </a:r>
            <a:r>
              <a:rPr i="0" lang="en-US" sz="1200" u="none" cap="none" strike="noStrike">
                <a:solidFill>
                  <a:srgbClr val="3A5864"/>
                </a:solidFill>
                <a:latin typeface="Poppins"/>
                <a:ea typeface="Poppins"/>
                <a:cs typeface="Poppins"/>
                <a:sym typeface="Poppins"/>
              </a:rPr>
              <a:t>, </a:t>
            </a:r>
            <a:r>
              <a:rPr b="1" i="0" lang="en-US" sz="1200" u="none" cap="none" strike="noStrike">
                <a:solidFill>
                  <a:srgbClr val="004059"/>
                </a:solidFill>
                <a:latin typeface="Poppins"/>
                <a:ea typeface="Poppins"/>
                <a:cs typeface="Poppins"/>
                <a:sym typeface="Poppins"/>
              </a:rPr>
              <a:t>total cost of care</a:t>
            </a:r>
            <a:r>
              <a:rPr i="0" lang="en-US" sz="1200" u="none" cap="none" strike="noStrike">
                <a:solidFill>
                  <a:srgbClr val="3A5864"/>
                </a:solidFill>
                <a:latin typeface="Poppins"/>
                <a:ea typeface="Poppins"/>
                <a:cs typeface="Poppins"/>
                <a:sym typeface="Poppins"/>
              </a:rPr>
              <a:t>, and </a:t>
            </a:r>
            <a:r>
              <a:rPr b="1" i="0" lang="en-US" sz="1200" u="none" cap="none" strike="noStrike">
                <a:solidFill>
                  <a:srgbClr val="004059"/>
                </a:solidFill>
                <a:latin typeface="Poppins"/>
                <a:ea typeface="Poppins"/>
                <a:cs typeface="Poppins"/>
                <a:sym typeface="Poppins"/>
              </a:rPr>
              <a:t>patient engagement </a:t>
            </a:r>
            <a:r>
              <a:rPr i="0" lang="en-US" sz="1200" u="none" cap="none" strike="noStrike">
                <a:solidFill>
                  <a:srgbClr val="3A5864"/>
                </a:solidFill>
                <a:latin typeface="Poppins"/>
                <a:ea typeface="Poppins"/>
                <a:cs typeface="Poppins"/>
                <a:sym typeface="Poppins"/>
              </a:rPr>
              <a:t>, the AI-powered care team delivers step-change improvements over the legacy VBC model </a:t>
            </a:r>
            <a:r>
              <a:rPr lang="en-US" sz="1200">
                <a:solidFill>
                  <a:srgbClr val="3A5864"/>
                </a:solidFill>
                <a:latin typeface="Poppins"/>
                <a:ea typeface="Poppins"/>
                <a:cs typeface="Poppins"/>
                <a:sym typeface="Poppins"/>
              </a:rPr>
              <a:t>and</a:t>
            </a:r>
            <a:r>
              <a:rPr i="0" lang="en-US" sz="1200" u="none" cap="none" strike="noStrike">
                <a:solidFill>
                  <a:srgbClr val="3A5864"/>
                </a:solidFill>
                <a:latin typeface="Poppins"/>
                <a:ea typeface="Poppins"/>
                <a:cs typeface="Poppins"/>
                <a:sym typeface="Poppins"/>
              </a:rPr>
              <a:t> bends the J‑curve.</a:t>
            </a:r>
            <a:endParaRPr i="0" sz="1200" u="none" cap="none" strike="noStrike">
              <a:solidFill>
                <a:schemeClr val="dk1"/>
              </a:solidFill>
              <a:latin typeface="Poppins"/>
              <a:ea typeface="Poppins"/>
              <a:cs typeface="Poppins"/>
              <a:sym typeface="Poppins"/>
            </a:endParaRPr>
          </a:p>
        </p:txBody>
      </p:sp>
      <p:sp>
        <p:nvSpPr>
          <p:cNvPr id="402" name="Google Shape;402;p32"/>
          <p:cNvSpPr/>
          <p:nvPr/>
        </p:nvSpPr>
        <p:spPr>
          <a:xfrm>
            <a:off x="558800" y="1859459"/>
            <a:ext cx="4132500" cy="4058700"/>
          </a:xfrm>
          <a:prstGeom prst="roundRect">
            <a:avLst>
              <a:gd fmla="val 2816" name="adj"/>
            </a:avLst>
          </a:prstGeom>
          <a:solidFill>
            <a:srgbClr val="FFFFFF"/>
          </a:solidFill>
          <a:ln cap="flat" cmpd="sng" w="9525">
            <a:solidFill>
              <a:srgbClr val="004059">
                <a:alpha val="10199"/>
              </a:srgbClr>
            </a:solidFill>
            <a:prstDash val="solid"/>
            <a:round/>
            <a:headEnd len="sm" w="sm" type="none"/>
            <a:tailEnd len="sm" w="sm" type="none"/>
          </a:ln>
          <a:effectLst>
            <a:outerShdw blurRad="57150" rotWithShape="0" algn="bl" dir="5400000" dist="19050">
              <a:srgbClr val="004059">
                <a:alpha val="3920"/>
              </a:srgbClr>
            </a:outerShdw>
          </a:effectLst>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403" name="Google Shape;403;p32"/>
          <p:cNvSpPr/>
          <p:nvPr/>
        </p:nvSpPr>
        <p:spPr>
          <a:xfrm>
            <a:off x="730250" y="2297609"/>
            <a:ext cx="3789600" cy="6300"/>
          </a:xfrm>
          <a:prstGeom prst="rect">
            <a:avLst/>
          </a:prstGeom>
          <a:solidFill>
            <a:srgbClr val="004059">
              <a:alpha val="10199"/>
            </a:srgbClr>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404" name="Google Shape;404;p32"/>
          <p:cNvSpPr/>
          <p:nvPr/>
        </p:nvSpPr>
        <p:spPr>
          <a:xfrm>
            <a:off x="730250" y="2030900"/>
            <a:ext cx="1503300" cy="2031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004059"/>
              </a:buClr>
              <a:buSzPts val="1200"/>
              <a:buFont typeface="Arial"/>
              <a:buNone/>
            </a:pPr>
            <a:r>
              <a:rPr b="1" i="0" lang="en-US" sz="1200" u="none" cap="none" strike="noStrike">
                <a:solidFill>
                  <a:srgbClr val="004059"/>
                </a:solidFill>
                <a:latin typeface="Poppins"/>
                <a:ea typeface="Poppins"/>
                <a:cs typeface="Poppins"/>
                <a:sym typeface="Poppins"/>
              </a:rPr>
              <a:t>Operating costs</a:t>
            </a:r>
            <a:endParaRPr i="0" sz="1200" u="none" cap="none" strike="noStrike">
              <a:solidFill>
                <a:schemeClr val="dk1"/>
              </a:solidFill>
              <a:latin typeface="Poppins"/>
              <a:ea typeface="Poppins"/>
              <a:cs typeface="Poppins"/>
              <a:sym typeface="Poppins"/>
            </a:endParaRPr>
          </a:p>
        </p:txBody>
      </p:sp>
      <p:sp>
        <p:nvSpPr>
          <p:cNvPr id="405" name="Google Shape;405;p32"/>
          <p:cNvSpPr/>
          <p:nvPr/>
        </p:nvSpPr>
        <p:spPr>
          <a:xfrm>
            <a:off x="3621981" y="2100759"/>
            <a:ext cx="948600" cy="1206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007EA4"/>
              </a:buClr>
              <a:buSzPts val="600"/>
              <a:buFont typeface="Arial"/>
              <a:buNone/>
            </a:pPr>
            <a:r>
              <a:rPr b="1" i="0" lang="en-US" sz="600" u="none" cap="none" strike="noStrike">
                <a:solidFill>
                  <a:srgbClr val="007EA4"/>
                </a:solidFill>
                <a:latin typeface="Poppins"/>
                <a:ea typeface="Poppins"/>
                <a:cs typeface="Poppins"/>
                <a:sym typeface="Poppins"/>
              </a:rPr>
              <a:t>LOWER RUN-RATE</a:t>
            </a:r>
            <a:endParaRPr i="0" sz="600" u="none" cap="none" strike="noStrike">
              <a:solidFill>
                <a:schemeClr val="dk1"/>
              </a:solidFill>
              <a:latin typeface="Poppins"/>
              <a:ea typeface="Poppins"/>
              <a:cs typeface="Poppins"/>
              <a:sym typeface="Poppins"/>
            </a:endParaRPr>
          </a:p>
        </p:txBody>
      </p:sp>
      <p:sp>
        <p:nvSpPr>
          <p:cNvPr id="406" name="Google Shape;406;p32"/>
          <p:cNvSpPr/>
          <p:nvPr/>
        </p:nvSpPr>
        <p:spPr>
          <a:xfrm>
            <a:off x="730250" y="2418259"/>
            <a:ext cx="540600" cy="292200"/>
          </a:xfrm>
          <a:prstGeom prst="rect">
            <a:avLst/>
          </a:prstGeom>
          <a:noFill/>
          <a:ln>
            <a:noFill/>
          </a:ln>
        </p:spPr>
        <p:txBody>
          <a:bodyPr anchorCtr="0" anchor="t" bIns="16925" lIns="16925" spcFirstLastPara="1" rIns="16925" wrap="square" tIns="16925">
            <a:noAutofit/>
          </a:bodyPr>
          <a:lstStyle/>
          <a:p>
            <a:pPr indent="0" lvl="0" marL="0" marR="0" rtl="0" algn="l">
              <a:lnSpc>
                <a:spcPct val="100000"/>
              </a:lnSpc>
              <a:spcBef>
                <a:spcPts val="0"/>
              </a:spcBef>
              <a:spcAft>
                <a:spcPts val="0"/>
              </a:spcAft>
              <a:buClr>
                <a:srgbClr val="004059"/>
              </a:buClr>
              <a:buSzPts val="2100"/>
              <a:buFont typeface="Arial"/>
              <a:buNone/>
            </a:pPr>
            <a:r>
              <a:rPr b="1" i="0" lang="en-US" sz="2100" u="none" cap="none" strike="noStrike">
                <a:solidFill>
                  <a:srgbClr val="004059"/>
                </a:solidFill>
                <a:latin typeface="Arial"/>
                <a:ea typeface="Arial"/>
                <a:cs typeface="Arial"/>
                <a:sym typeface="Arial"/>
              </a:rPr>
              <a:t>80 </a:t>
            </a:r>
            <a:r>
              <a:rPr b="1" i="0" lang="en-US" sz="1100" u="none" cap="none" strike="noStrike">
                <a:solidFill>
                  <a:srgbClr val="007EA4"/>
                </a:solidFill>
                <a:latin typeface="Arial"/>
                <a:ea typeface="Arial"/>
                <a:cs typeface="Arial"/>
                <a:sym typeface="Arial"/>
              </a:rPr>
              <a:t>%</a:t>
            </a:r>
            <a:endParaRPr b="0" i="0" sz="2100" u="none" cap="none" strike="noStrike">
              <a:solidFill>
                <a:schemeClr val="dk1"/>
              </a:solidFill>
              <a:latin typeface="Calibri"/>
              <a:ea typeface="Calibri"/>
              <a:cs typeface="Calibri"/>
              <a:sym typeface="Calibri"/>
            </a:endParaRPr>
          </a:p>
        </p:txBody>
      </p:sp>
      <p:sp>
        <p:nvSpPr>
          <p:cNvPr id="407" name="Google Shape;407;p32"/>
          <p:cNvSpPr/>
          <p:nvPr/>
        </p:nvSpPr>
        <p:spPr>
          <a:xfrm>
            <a:off x="730250" y="2735759"/>
            <a:ext cx="700500" cy="133200"/>
          </a:xfrm>
          <a:prstGeom prst="roundRect">
            <a:avLst>
              <a:gd fmla="val 50000" name="adj"/>
            </a:avLst>
          </a:prstGeom>
          <a:solidFill>
            <a:srgbClr val="DAF2F4"/>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408" name="Google Shape;408;p32"/>
          <p:cNvSpPr/>
          <p:nvPr/>
        </p:nvSpPr>
        <p:spPr>
          <a:xfrm>
            <a:off x="793750" y="2767509"/>
            <a:ext cx="624300" cy="101700"/>
          </a:xfrm>
          <a:prstGeom prst="rect">
            <a:avLst/>
          </a:prstGeom>
          <a:noFill/>
          <a:ln>
            <a:noFill/>
          </a:ln>
        </p:spPr>
        <p:txBody>
          <a:bodyPr anchorCtr="0" anchor="t" bIns="16925" lIns="16925" spcFirstLastPara="1" rIns="16925" wrap="square" tIns="16925">
            <a:noAutofit/>
          </a:bodyPr>
          <a:lstStyle/>
          <a:p>
            <a:pPr indent="0" lvl="0" marL="0" marR="0" rtl="0" algn="l">
              <a:lnSpc>
                <a:spcPct val="100000"/>
              </a:lnSpc>
              <a:spcBef>
                <a:spcPts val="0"/>
              </a:spcBef>
              <a:spcAft>
                <a:spcPts val="0"/>
              </a:spcAft>
              <a:buClr>
                <a:srgbClr val="00627F"/>
              </a:buClr>
              <a:buSzPts val="600"/>
              <a:buFont typeface="Arial"/>
              <a:buNone/>
            </a:pPr>
            <a:r>
              <a:rPr b="1" i="0" lang="en-US" sz="600" u="none" cap="none" strike="noStrike">
                <a:solidFill>
                  <a:srgbClr val="00627F"/>
                </a:solidFill>
                <a:latin typeface="Arial"/>
                <a:ea typeface="Arial"/>
                <a:cs typeface="Arial"/>
                <a:sym typeface="Arial"/>
              </a:rPr>
              <a:t>REDUCTION</a:t>
            </a:r>
            <a:endParaRPr b="0" i="0" sz="600" u="none" cap="none" strike="noStrike">
              <a:solidFill>
                <a:schemeClr val="dk1"/>
              </a:solidFill>
              <a:latin typeface="Calibri"/>
              <a:ea typeface="Calibri"/>
              <a:cs typeface="Calibri"/>
              <a:sym typeface="Calibri"/>
            </a:endParaRPr>
          </a:p>
        </p:txBody>
      </p:sp>
      <p:sp>
        <p:nvSpPr>
          <p:cNvPr id="409" name="Google Shape;409;p32"/>
          <p:cNvSpPr/>
          <p:nvPr/>
        </p:nvSpPr>
        <p:spPr>
          <a:xfrm>
            <a:off x="1720850" y="2418259"/>
            <a:ext cx="2882700" cy="168300"/>
          </a:xfrm>
          <a:prstGeom prst="rect">
            <a:avLst/>
          </a:prstGeom>
          <a:noFill/>
          <a:ln>
            <a:noFill/>
          </a:ln>
        </p:spPr>
        <p:txBody>
          <a:bodyPr anchorCtr="0" anchor="t" bIns="16925" lIns="16925" spcFirstLastPara="1" rIns="16925" wrap="square" tIns="16925">
            <a:noAutofit/>
          </a:bodyPr>
          <a:lstStyle/>
          <a:p>
            <a:pPr indent="0" lvl="0" marL="0" marR="0" rtl="0" algn="l">
              <a:lnSpc>
                <a:spcPct val="125000"/>
              </a:lnSpc>
              <a:spcBef>
                <a:spcPts val="0"/>
              </a:spcBef>
              <a:spcAft>
                <a:spcPts val="0"/>
              </a:spcAft>
              <a:buClr>
                <a:srgbClr val="004059"/>
              </a:buClr>
              <a:buSzPts val="900"/>
              <a:buFont typeface="Arial"/>
              <a:buNone/>
            </a:pPr>
            <a:r>
              <a:rPr b="1" i="0" lang="en-US" sz="900" u="none" cap="none" strike="noStrike">
                <a:solidFill>
                  <a:srgbClr val="004059"/>
                </a:solidFill>
                <a:latin typeface="Poppins"/>
                <a:ea typeface="Poppins"/>
                <a:cs typeface="Poppins"/>
                <a:sym typeface="Poppins"/>
              </a:rPr>
              <a:t>Central operating costs</a:t>
            </a:r>
            <a:endParaRPr i="0" sz="900" u="none" cap="none" strike="noStrike">
              <a:solidFill>
                <a:schemeClr val="dk1"/>
              </a:solidFill>
              <a:latin typeface="Poppins"/>
              <a:ea typeface="Poppins"/>
              <a:cs typeface="Poppins"/>
              <a:sym typeface="Poppins"/>
            </a:endParaRPr>
          </a:p>
        </p:txBody>
      </p:sp>
      <p:sp>
        <p:nvSpPr>
          <p:cNvPr id="410" name="Google Shape;410;p32"/>
          <p:cNvSpPr/>
          <p:nvPr/>
        </p:nvSpPr>
        <p:spPr>
          <a:xfrm>
            <a:off x="1720850" y="2599233"/>
            <a:ext cx="2882700" cy="412200"/>
          </a:xfrm>
          <a:prstGeom prst="rect">
            <a:avLst/>
          </a:prstGeom>
          <a:noFill/>
          <a:ln>
            <a:noFill/>
          </a:ln>
        </p:spPr>
        <p:txBody>
          <a:bodyPr anchorCtr="0" anchor="t" bIns="16925" lIns="16925" spcFirstLastPara="1" rIns="16925" wrap="square" tIns="16925">
            <a:noAutofit/>
          </a:bodyPr>
          <a:lstStyle/>
          <a:p>
            <a:pPr indent="0" lvl="0" marL="0" marR="0" rtl="0" algn="l">
              <a:lnSpc>
                <a:spcPct val="145000"/>
              </a:lnSpc>
              <a:spcBef>
                <a:spcPts val="0"/>
              </a:spcBef>
              <a:spcAft>
                <a:spcPts val="0"/>
              </a:spcAft>
              <a:buClr>
                <a:srgbClr val="3A5864"/>
              </a:buClr>
              <a:buSzPts val="700"/>
              <a:buFont typeface="Arial"/>
              <a:buNone/>
            </a:pPr>
            <a:r>
              <a:rPr i="0" lang="en-US" sz="700" u="none" cap="none" strike="noStrike">
                <a:solidFill>
                  <a:srgbClr val="3A5864"/>
                </a:solidFill>
                <a:latin typeface="Poppins"/>
                <a:ea typeface="Poppins"/>
                <a:cs typeface="Poppins"/>
                <a:sym typeface="Poppins"/>
              </a:rPr>
              <a:t>AI agents replace centralized back-office staffing</a:t>
            </a:r>
            <a:r>
              <a:rPr lang="en-US" sz="700">
                <a:solidFill>
                  <a:srgbClr val="3A5864"/>
                </a:solidFill>
                <a:latin typeface="Poppins"/>
                <a:ea typeface="Poppins"/>
                <a:cs typeface="Poppins"/>
                <a:sym typeface="Poppins"/>
              </a:rPr>
              <a:t> for</a:t>
            </a:r>
            <a:r>
              <a:rPr i="0" lang="en-US" sz="700" u="none" cap="none" strike="noStrike">
                <a:solidFill>
                  <a:srgbClr val="3A5864"/>
                </a:solidFill>
                <a:latin typeface="Poppins"/>
                <a:ea typeface="Poppins"/>
                <a:cs typeface="Poppins"/>
                <a:sym typeface="Poppins"/>
              </a:rPr>
              <a:t> scheduling, intake, prior auth, documentation, RCM</a:t>
            </a:r>
            <a:r>
              <a:rPr lang="en-US" sz="700">
                <a:solidFill>
                  <a:srgbClr val="3A5864"/>
                </a:solidFill>
                <a:latin typeface="Poppins"/>
                <a:ea typeface="Poppins"/>
                <a:cs typeface="Poppins"/>
                <a:sym typeface="Poppins"/>
              </a:rPr>
              <a:t>. L</a:t>
            </a:r>
            <a:r>
              <a:rPr i="0" lang="en-US" sz="700" u="none" cap="none" strike="noStrike">
                <a:solidFill>
                  <a:srgbClr val="3A5864"/>
                </a:solidFill>
                <a:latin typeface="Poppins"/>
                <a:ea typeface="Poppins"/>
                <a:cs typeface="Poppins"/>
                <a:sym typeface="Poppins"/>
              </a:rPr>
              <a:t>egacy VBC </a:t>
            </a:r>
            <a:r>
              <a:rPr lang="en-US" sz="700">
                <a:solidFill>
                  <a:srgbClr val="3A5864"/>
                </a:solidFill>
                <a:latin typeface="Poppins"/>
                <a:ea typeface="Poppins"/>
                <a:cs typeface="Poppins"/>
                <a:sym typeface="Poppins"/>
              </a:rPr>
              <a:t>run these</a:t>
            </a:r>
            <a:r>
              <a:rPr i="0" lang="en-US" sz="700" u="none" cap="none" strike="noStrike">
                <a:solidFill>
                  <a:srgbClr val="3A5864"/>
                </a:solidFill>
                <a:latin typeface="Poppins"/>
                <a:ea typeface="Poppins"/>
                <a:cs typeface="Poppins"/>
                <a:sym typeface="Poppins"/>
              </a:rPr>
              <a:t> with seven</a:t>
            </a:r>
            <a:r>
              <a:rPr lang="en-US" sz="700">
                <a:solidFill>
                  <a:srgbClr val="3A5864"/>
                </a:solidFill>
                <a:latin typeface="Poppins"/>
                <a:ea typeface="Poppins"/>
                <a:cs typeface="Poppins"/>
                <a:sym typeface="Poppins"/>
              </a:rPr>
              <a:t> </a:t>
            </a:r>
            <a:r>
              <a:rPr i="0" lang="en-US" sz="700" u="none" cap="none" strike="noStrike">
                <a:solidFill>
                  <a:srgbClr val="3A5864"/>
                </a:solidFill>
                <a:latin typeface="Poppins"/>
                <a:ea typeface="Poppins"/>
                <a:cs typeface="Poppins"/>
                <a:sym typeface="Poppins"/>
              </a:rPr>
              <a:t>to nine</a:t>
            </a:r>
            <a:r>
              <a:rPr lang="en-US" sz="700">
                <a:solidFill>
                  <a:srgbClr val="3A5864"/>
                </a:solidFill>
                <a:latin typeface="Poppins"/>
                <a:ea typeface="Poppins"/>
                <a:cs typeface="Poppins"/>
                <a:sym typeface="Poppins"/>
              </a:rPr>
              <a:t> </a:t>
            </a:r>
            <a:r>
              <a:rPr i="0" lang="en-US" sz="700" u="none" cap="none" strike="noStrike">
                <a:solidFill>
                  <a:srgbClr val="3A5864"/>
                </a:solidFill>
                <a:latin typeface="Poppins"/>
                <a:ea typeface="Poppins"/>
                <a:cs typeface="Poppins"/>
                <a:sym typeface="Poppins"/>
              </a:rPr>
              <a:t>figure HQ teams.</a:t>
            </a:r>
            <a:endParaRPr i="0" sz="700" u="none" cap="none" strike="noStrike">
              <a:solidFill>
                <a:schemeClr val="dk1"/>
              </a:solidFill>
              <a:latin typeface="Poppins"/>
              <a:ea typeface="Poppins"/>
              <a:cs typeface="Poppins"/>
              <a:sym typeface="Poppins"/>
            </a:endParaRPr>
          </a:p>
        </p:txBody>
      </p:sp>
      <p:sp>
        <p:nvSpPr>
          <p:cNvPr id="411" name="Google Shape;411;p32"/>
          <p:cNvSpPr/>
          <p:nvPr/>
        </p:nvSpPr>
        <p:spPr>
          <a:xfrm>
            <a:off x="730250" y="3163689"/>
            <a:ext cx="3789600" cy="6300"/>
          </a:xfrm>
          <a:prstGeom prst="rect">
            <a:avLst/>
          </a:prstGeom>
          <a:solidFill>
            <a:srgbClr val="004059">
              <a:alpha val="12160"/>
            </a:srgbClr>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412" name="Google Shape;412;p32"/>
          <p:cNvSpPr/>
          <p:nvPr/>
        </p:nvSpPr>
        <p:spPr>
          <a:xfrm>
            <a:off x="730250" y="3258950"/>
            <a:ext cx="618900" cy="292200"/>
          </a:xfrm>
          <a:prstGeom prst="rect">
            <a:avLst/>
          </a:prstGeom>
          <a:noFill/>
          <a:ln>
            <a:noFill/>
          </a:ln>
        </p:spPr>
        <p:txBody>
          <a:bodyPr anchorCtr="0" anchor="t" bIns="16925" lIns="16925" spcFirstLastPara="1" rIns="16925" wrap="square" tIns="16925">
            <a:noAutofit/>
          </a:bodyPr>
          <a:lstStyle/>
          <a:p>
            <a:pPr indent="0" lvl="0" marL="0" marR="0" rtl="0" algn="l">
              <a:lnSpc>
                <a:spcPct val="100000"/>
              </a:lnSpc>
              <a:spcBef>
                <a:spcPts val="0"/>
              </a:spcBef>
              <a:spcAft>
                <a:spcPts val="0"/>
              </a:spcAft>
              <a:buClr>
                <a:srgbClr val="004059"/>
              </a:buClr>
              <a:buSzPts val="2100"/>
              <a:buFont typeface="Arial"/>
              <a:buNone/>
            </a:pPr>
            <a:r>
              <a:rPr b="1" i="0" lang="en-US" sz="2100" u="none" cap="none" strike="noStrike">
                <a:solidFill>
                  <a:srgbClr val="004059"/>
                </a:solidFill>
                <a:latin typeface="Arial"/>
                <a:ea typeface="Arial"/>
                <a:cs typeface="Arial"/>
                <a:sym typeface="Arial"/>
              </a:rPr>
              <a:t>15 </a:t>
            </a:r>
            <a:r>
              <a:rPr b="1" i="0" lang="en-US" sz="1100" u="none" cap="none" strike="noStrike">
                <a:solidFill>
                  <a:srgbClr val="007EA4"/>
                </a:solidFill>
                <a:latin typeface="Arial"/>
                <a:ea typeface="Arial"/>
                <a:cs typeface="Arial"/>
                <a:sym typeface="Arial"/>
              </a:rPr>
              <a:t>%</a:t>
            </a:r>
            <a:endParaRPr b="0" i="0" sz="2100" u="none" cap="none" strike="noStrike">
              <a:solidFill>
                <a:schemeClr val="dk1"/>
              </a:solidFill>
              <a:latin typeface="Calibri"/>
              <a:ea typeface="Calibri"/>
              <a:cs typeface="Calibri"/>
              <a:sym typeface="Calibri"/>
            </a:endParaRPr>
          </a:p>
        </p:txBody>
      </p:sp>
      <p:sp>
        <p:nvSpPr>
          <p:cNvPr id="413" name="Google Shape;413;p32"/>
          <p:cNvSpPr/>
          <p:nvPr/>
        </p:nvSpPr>
        <p:spPr>
          <a:xfrm>
            <a:off x="730250" y="3576439"/>
            <a:ext cx="700500" cy="133200"/>
          </a:xfrm>
          <a:prstGeom prst="roundRect">
            <a:avLst>
              <a:gd fmla="val 50000" name="adj"/>
            </a:avLst>
          </a:prstGeom>
          <a:solidFill>
            <a:srgbClr val="DAF2F4"/>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414" name="Google Shape;414;p32"/>
          <p:cNvSpPr/>
          <p:nvPr/>
        </p:nvSpPr>
        <p:spPr>
          <a:xfrm>
            <a:off x="793750" y="3608189"/>
            <a:ext cx="624300" cy="101700"/>
          </a:xfrm>
          <a:prstGeom prst="rect">
            <a:avLst/>
          </a:prstGeom>
          <a:noFill/>
          <a:ln>
            <a:noFill/>
          </a:ln>
        </p:spPr>
        <p:txBody>
          <a:bodyPr anchorCtr="0" anchor="t" bIns="16925" lIns="16925" spcFirstLastPara="1" rIns="16925" wrap="square" tIns="16925">
            <a:noAutofit/>
          </a:bodyPr>
          <a:lstStyle/>
          <a:p>
            <a:pPr indent="0" lvl="0" marL="0" marR="0" rtl="0" algn="l">
              <a:lnSpc>
                <a:spcPct val="100000"/>
              </a:lnSpc>
              <a:spcBef>
                <a:spcPts val="0"/>
              </a:spcBef>
              <a:spcAft>
                <a:spcPts val="0"/>
              </a:spcAft>
              <a:buClr>
                <a:srgbClr val="00627F"/>
              </a:buClr>
              <a:buSzPts val="600"/>
              <a:buFont typeface="Arial"/>
              <a:buNone/>
            </a:pPr>
            <a:r>
              <a:rPr b="1" i="0" lang="en-US" sz="600" u="none" cap="none" strike="noStrike">
                <a:solidFill>
                  <a:srgbClr val="00627F"/>
                </a:solidFill>
                <a:latin typeface="Arial"/>
                <a:ea typeface="Arial"/>
                <a:cs typeface="Arial"/>
                <a:sym typeface="Arial"/>
              </a:rPr>
              <a:t>REDUCTION</a:t>
            </a:r>
            <a:endParaRPr b="0" i="0" sz="600" u="none" cap="none" strike="noStrike">
              <a:solidFill>
                <a:schemeClr val="dk1"/>
              </a:solidFill>
              <a:latin typeface="Calibri"/>
              <a:ea typeface="Calibri"/>
              <a:cs typeface="Calibri"/>
              <a:sym typeface="Calibri"/>
            </a:endParaRPr>
          </a:p>
        </p:txBody>
      </p:sp>
      <p:sp>
        <p:nvSpPr>
          <p:cNvPr id="415" name="Google Shape;415;p32"/>
          <p:cNvSpPr/>
          <p:nvPr/>
        </p:nvSpPr>
        <p:spPr>
          <a:xfrm>
            <a:off x="1720850" y="3258939"/>
            <a:ext cx="2882700" cy="168300"/>
          </a:xfrm>
          <a:prstGeom prst="rect">
            <a:avLst/>
          </a:prstGeom>
          <a:noFill/>
          <a:ln>
            <a:noFill/>
          </a:ln>
        </p:spPr>
        <p:txBody>
          <a:bodyPr anchorCtr="0" anchor="t" bIns="16925" lIns="16925" spcFirstLastPara="1" rIns="16925" wrap="square" tIns="16925">
            <a:noAutofit/>
          </a:bodyPr>
          <a:lstStyle/>
          <a:p>
            <a:pPr indent="0" lvl="0" marL="0" marR="0" rtl="0" algn="l">
              <a:lnSpc>
                <a:spcPct val="125000"/>
              </a:lnSpc>
              <a:spcBef>
                <a:spcPts val="0"/>
              </a:spcBef>
              <a:spcAft>
                <a:spcPts val="0"/>
              </a:spcAft>
              <a:buClr>
                <a:srgbClr val="004059"/>
              </a:buClr>
              <a:buSzPts val="900"/>
              <a:buFont typeface="Arial"/>
              <a:buNone/>
            </a:pPr>
            <a:r>
              <a:rPr b="1" i="0" lang="en-US" sz="900" u="none" cap="none" strike="noStrike">
                <a:solidFill>
                  <a:srgbClr val="004059"/>
                </a:solidFill>
                <a:latin typeface="Poppins"/>
                <a:ea typeface="Poppins"/>
                <a:cs typeface="Poppins"/>
                <a:sym typeface="Poppins"/>
              </a:rPr>
              <a:t>Center care-team cost per patient</a:t>
            </a:r>
            <a:endParaRPr i="0" sz="900" u="none" cap="none" strike="noStrike">
              <a:solidFill>
                <a:schemeClr val="dk1"/>
              </a:solidFill>
              <a:latin typeface="Poppins"/>
              <a:ea typeface="Poppins"/>
              <a:cs typeface="Poppins"/>
              <a:sym typeface="Poppins"/>
            </a:endParaRPr>
          </a:p>
        </p:txBody>
      </p:sp>
      <p:sp>
        <p:nvSpPr>
          <p:cNvPr id="416" name="Google Shape;416;p32"/>
          <p:cNvSpPr/>
          <p:nvPr/>
        </p:nvSpPr>
        <p:spPr>
          <a:xfrm>
            <a:off x="1720850" y="3439914"/>
            <a:ext cx="2882700" cy="412200"/>
          </a:xfrm>
          <a:prstGeom prst="rect">
            <a:avLst/>
          </a:prstGeom>
          <a:noFill/>
          <a:ln>
            <a:noFill/>
          </a:ln>
        </p:spPr>
        <p:txBody>
          <a:bodyPr anchorCtr="0" anchor="t" bIns="16925" lIns="16925" spcFirstLastPara="1" rIns="16925" wrap="square" tIns="16925">
            <a:noAutofit/>
          </a:bodyPr>
          <a:lstStyle/>
          <a:p>
            <a:pPr indent="0" lvl="0" marL="0" marR="0" rtl="0" algn="l">
              <a:lnSpc>
                <a:spcPct val="145000"/>
              </a:lnSpc>
              <a:spcBef>
                <a:spcPts val="0"/>
              </a:spcBef>
              <a:spcAft>
                <a:spcPts val="0"/>
              </a:spcAft>
              <a:buClr>
                <a:srgbClr val="3A5864"/>
              </a:buClr>
              <a:buSzPts val="700"/>
              <a:buFont typeface="Arial"/>
              <a:buNone/>
            </a:pPr>
            <a:r>
              <a:rPr i="0" lang="en-US" sz="700" u="none" cap="none" strike="noStrike">
                <a:solidFill>
                  <a:srgbClr val="3A5864"/>
                </a:solidFill>
                <a:latin typeface="Poppins"/>
                <a:ea typeface="Poppins"/>
                <a:cs typeface="Poppins"/>
                <a:sym typeface="Poppins"/>
              </a:rPr>
              <a:t>One PCP plus one Navigator, with AI-supported scope, replaces the legacy model's expanded center staff</a:t>
            </a:r>
            <a:r>
              <a:rPr lang="en-US" sz="700">
                <a:solidFill>
                  <a:srgbClr val="3A5864"/>
                </a:solidFill>
                <a:latin typeface="Poppins"/>
                <a:ea typeface="Poppins"/>
                <a:cs typeface="Poppins"/>
                <a:sym typeface="Poppins"/>
              </a:rPr>
              <a:t>. S</a:t>
            </a:r>
            <a:r>
              <a:rPr i="0" lang="en-US" sz="700" u="none" cap="none" strike="noStrike">
                <a:solidFill>
                  <a:srgbClr val="3A5864"/>
                </a:solidFill>
                <a:latin typeface="Poppins"/>
                <a:ea typeface="Poppins"/>
                <a:cs typeface="Poppins"/>
                <a:sym typeface="Poppins"/>
              </a:rPr>
              <a:t>ame panel size, leaner team, deeper relationships.</a:t>
            </a:r>
            <a:endParaRPr i="0" sz="700" u="none" cap="none" strike="noStrike">
              <a:solidFill>
                <a:schemeClr val="dk1"/>
              </a:solidFill>
              <a:latin typeface="Poppins"/>
              <a:ea typeface="Poppins"/>
              <a:cs typeface="Poppins"/>
              <a:sym typeface="Poppins"/>
            </a:endParaRPr>
          </a:p>
        </p:txBody>
      </p:sp>
      <p:sp>
        <p:nvSpPr>
          <p:cNvPr id="417" name="Google Shape;417;p32"/>
          <p:cNvSpPr/>
          <p:nvPr/>
        </p:nvSpPr>
        <p:spPr>
          <a:xfrm>
            <a:off x="730250" y="4004369"/>
            <a:ext cx="3789600" cy="6300"/>
          </a:xfrm>
          <a:prstGeom prst="rect">
            <a:avLst/>
          </a:prstGeom>
          <a:solidFill>
            <a:srgbClr val="004059">
              <a:alpha val="12160"/>
            </a:srgbClr>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418" name="Google Shape;418;p32"/>
          <p:cNvSpPr/>
          <p:nvPr/>
        </p:nvSpPr>
        <p:spPr>
          <a:xfrm>
            <a:off x="730250" y="4099619"/>
            <a:ext cx="539400" cy="292200"/>
          </a:xfrm>
          <a:prstGeom prst="rect">
            <a:avLst/>
          </a:prstGeom>
          <a:noFill/>
          <a:ln>
            <a:noFill/>
          </a:ln>
        </p:spPr>
        <p:txBody>
          <a:bodyPr anchorCtr="0" anchor="t" bIns="16925" lIns="16925" spcFirstLastPara="1" rIns="16925" wrap="square" tIns="16925">
            <a:noAutofit/>
          </a:bodyPr>
          <a:lstStyle/>
          <a:p>
            <a:pPr indent="0" lvl="0" marL="0" marR="0" rtl="0" algn="l">
              <a:lnSpc>
                <a:spcPct val="100000"/>
              </a:lnSpc>
              <a:spcBef>
                <a:spcPts val="0"/>
              </a:spcBef>
              <a:spcAft>
                <a:spcPts val="0"/>
              </a:spcAft>
              <a:buClr>
                <a:srgbClr val="004059"/>
              </a:buClr>
              <a:buSzPts val="2100"/>
              <a:buFont typeface="Arial"/>
              <a:buNone/>
            </a:pPr>
            <a:r>
              <a:rPr b="1" i="0" lang="en-US" sz="2100" u="none" cap="none" strike="noStrike">
                <a:solidFill>
                  <a:srgbClr val="004059"/>
                </a:solidFill>
                <a:latin typeface="Arial"/>
                <a:ea typeface="Arial"/>
                <a:cs typeface="Arial"/>
                <a:sym typeface="Arial"/>
              </a:rPr>
              <a:t>40 </a:t>
            </a:r>
            <a:r>
              <a:rPr b="1" i="0" lang="en-US" sz="1100" u="none" cap="none" strike="noStrike">
                <a:solidFill>
                  <a:srgbClr val="007EA4"/>
                </a:solidFill>
                <a:latin typeface="Arial"/>
                <a:ea typeface="Arial"/>
                <a:cs typeface="Arial"/>
                <a:sym typeface="Arial"/>
              </a:rPr>
              <a:t>%</a:t>
            </a:r>
            <a:endParaRPr b="0" i="0" sz="2100" u="none" cap="none" strike="noStrike">
              <a:solidFill>
                <a:schemeClr val="dk1"/>
              </a:solidFill>
              <a:latin typeface="Calibri"/>
              <a:ea typeface="Calibri"/>
              <a:cs typeface="Calibri"/>
              <a:sym typeface="Calibri"/>
            </a:endParaRPr>
          </a:p>
        </p:txBody>
      </p:sp>
      <p:sp>
        <p:nvSpPr>
          <p:cNvPr id="419" name="Google Shape;419;p32"/>
          <p:cNvSpPr/>
          <p:nvPr/>
        </p:nvSpPr>
        <p:spPr>
          <a:xfrm>
            <a:off x="730250" y="4417119"/>
            <a:ext cx="700500" cy="133200"/>
          </a:xfrm>
          <a:prstGeom prst="roundRect">
            <a:avLst>
              <a:gd fmla="val 50000" name="adj"/>
            </a:avLst>
          </a:prstGeom>
          <a:solidFill>
            <a:srgbClr val="DAF2F4"/>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420" name="Google Shape;420;p32"/>
          <p:cNvSpPr/>
          <p:nvPr/>
        </p:nvSpPr>
        <p:spPr>
          <a:xfrm>
            <a:off x="793750" y="4448869"/>
            <a:ext cx="624300" cy="101700"/>
          </a:xfrm>
          <a:prstGeom prst="rect">
            <a:avLst/>
          </a:prstGeom>
          <a:noFill/>
          <a:ln>
            <a:noFill/>
          </a:ln>
        </p:spPr>
        <p:txBody>
          <a:bodyPr anchorCtr="0" anchor="t" bIns="16925" lIns="16925" spcFirstLastPara="1" rIns="16925" wrap="square" tIns="16925">
            <a:noAutofit/>
          </a:bodyPr>
          <a:lstStyle/>
          <a:p>
            <a:pPr indent="0" lvl="0" marL="0" marR="0" rtl="0" algn="l">
              <a:lnSpc>
                <a:spcPct val="100000"/>
              </a:lnSpc>
              <a:spcBef>
                <a:spcPts val="0"/>
              </a:spcBef>
              <a:spcAft>
                <a:spcPts val="0"/>
              </a:spcAft>
              <a:buClr>
                <a:srgbClr val="00627F"/>
              </a:buClr>
              <a:buSzPts val="600"/>
              <a:buFont typeface="Arial"/>
              <a:buNone/>
            </a:pPr>
            <a:r>
              <a:rPr b="1" i="0" lang="en-US" sz="600" u="none" cap="none" strike="noStrike">
                <a:solidFill>
                  <a:srgbClr val="00627F"/>
                </a:solidFill>
                <a:latin typeface="Arial"/>
                <a:ea typeface="Arial"/>
                <a:cs typeface="Arial"/>
                <a:sym typeface="Arial"/>
              </a:rPr>
              <a:t>REDUCTION</a:t>
            </a:r>
            <a:endParaRPr b="0" i="0" sz="600" u="none" cap="none" strike="noStrike">
              <a:solidFill>
                <a:schemeClr val="dk1"/>
              </a:solidFill>
              <a:latin typeface="Calibri"/>
              <a:ea typeface="Calibri"/>
              <a:cs typeface="Calibri"/>
              <a:sym typeface="Calibri"/>
            </a:endParaRPr>
          </a:p>
        </p:txBody>
      </p:sp>
      <p:sp>
        <p:nvSpPr>
          <p:cNvPr id="421" name="Google Shape;421;p32"/>
          <p:cNvSpPr/>
          <p:nvPr/>
        </p:nvSpPr>
        <p:spPr>
          <a:xfrm>
            <a:off x="1720850" y="4099619"/>
            <a:ext cx="2882700" cy="168300"/>
          </a:xfrm>
          <a:prstGeom prst="rect">
            <a:avLst/>
          </a:prstGeom>
          <a:noFill/>
          <a:ln>
            <a:noFill/>
          </a:ln>
        </p:spPr>
        <p:txBody>
          <a:bodyPr anchorCtr="0" anchor="t" bIns="16925" lIns="16925" spcFirstLastPara="1" rIns="16925" wrap="square" tIns="16925">
            <a:noAutofit/>
          </a:bodyPr>
          <a:lstStyle/>
          <a:p>
            <a:pPr indent="0" lvl="0" marL="0" marR="0" rtl="0" algn="l">
              <a:lnSpc>
                <a:spcPct val="125000"/>
              </a:lnSpc>
              <a:spcBef>
                <a:spcPts val="0"/>
              </a:spcBef>
              <a:spcAft>
                <a:spcPts val="0"/>
              </a:spcAft>
              <a:buClr>
                <a:srgbClr val="004059"/>
              </a:buClr>
              <a:buSzPts val="900"/>
              <a:buFont typeface="Arial"/>
              <a:buNone/>
            </a:pPr>
            <a:r>
              <a:rPr b="1" i="0" lang="en-US" sz="900" u="none" cap="none" strike="noStrike">
                <a:solidFill>
                  <a:srgbClr val="004059"/>
                </a:solidFill>
                <a:latin typeface="Poppins"/>
                <a:ea typeface="Poppins"/>
                <a:cs typeface="Poppins"/>
                <a:sym typeface="Poppins"/>
              </a:rPr>
              <a:t>Regional leadership cost</a:t>
            </a:r>
            <a:endParaRPr i="0" sz="900" u="none" cap="none" strike="noStrike">
              <a:solidFill>
                <a:schemeClr val="dk1"/>
              </a:solidFill>
              <a:latin typeface="Poppins"/>
              <a:ea typeface="Poppins"/>
              <a:cs typeface="Poppins"/>
              <a:sym typeface="Poppins"/>
            </a:endParaRPr>
          </a:p>
        </p:txBody>
      </p:sp>
      <p:sp>
        <p:nvSpPr>
          <p:cNvPr id="422" name="Google Shape;422;p32"/>
          <p:cNvSpPr/>
          <p:nvPr/>
        </p:nvSpPr>
        <p:spPr>
          <a:xfrm>
            <a:off x="1720850" y="4280595"/>
            <a:ext cx="2882700" cy="412200"/>
          </a:xfrm>
          <a:prstGeom prst="rect">
            <a:avLst/>
          </a:prstGeom>
          <a:noFill/>
          <a:ln>
            <a:noFill/>
          </a:ln>
        </p:spPr>
        <p:txBody>
          <a:bodyPr anchorCtr="0" anchor="t" bIns="16925" lIns="16925" spcFirstLastPara="1" rIns="16925" wrap="square" tIns="16925">
            <a:noAutofit/>
          </a:bodyPr>
          <a:lstStyle/>
          <a:p>
            <a:pPr indent="0" lvl="0" marL="0" marR="0" rtl="0" algn="l">
              <a:lnSpc>
                <a:spcPct val="145000"/>
              </a:lnSpc>
              <a:spcBef>
                <a:spcPts val="0"/>
              </a:spcBef>
              <a:spcAft>
                <a:spcPts val="0"/>
              </a:spcAft>
              <a:buClr>
                <a:srgbClr val="3A5864"/>
              </a:buClr>
              <a:buSzPts val="700"/>
              <a:buFont typeface="Arial"/>
              <a:buNone/>
            </a:pPr>
            <a:r>
              <a:rPr i="0" lang="en-US" sz="700" u="none" cap="none" strike="noStrike">
                <a:solidFill>
                  <a:srgbClr val="3A5864"/>
                </a:solidFill>
                <a:latin typeface="Poppins"/>
                <a:ea typeface="Poppins"/>
                <a:cs typeface="Poppins"/>
                <a:sym typeface="Poppins"/>
              </a:rPr>
              <a:t>A simplified, standardized operating model</a:t>
            </a:r>
            <a:r>
              <a:rPr lang="en-US" sz="700">
                <a:solidFill>
                  <a:srgbClr val="3A5864"/>
                </a:solidFill>
                <a:latin typeface="Poppins"/>
                <a:ea typeface="Poppins"/>
                <a:cs typeface="Poppins"/>
                <a:sym typeface="Poppins"/>
              </a:rPr>
              <a:t> with</a:t>
            </a:r>
            <a:r>
              <a:rPr i="0" lang="en-US" sz="700" u="none" cap="none" strike="noStrike">
                <a:solidFill>
                  <a:srgbClr val="3A5864"/>
                </a:solidFill>
                <a:latin typeface="Poppins"/>
                <a:ea typeface="Poppins"/>
                <a:cs typeface="Poppins"/>
                <a:sym typeface="Poppins"/>
              </a:rPr>
              <a:t> fewer roles per center, AI-orchestrated workflows </a:t>
            </a:r>
            <a:r>
              <a:rPr lang="en-US" sz="700">
                <a:solidFill>
                  <a:srgbClr val="3A5864"/>
                </a:solidFill>
                <a:latin typeface="Poppins"/>
                <a:ea typeface="Poppins"/>
                <a:cs typeface="Poppins"/>
                <a:sym typeface="Poppins"/>
              </a:rPr>
              <a:t>which</a:t>
            </a:r>
            <a:r>
              <a:rPr i="0" lang="en-US" sz="700" u="none" cap="none" strike="noStrike">
                <a:solidFill>
                  <a:srgbClr val="3A5864"/>
                </a:solidFill>
                <a:latin typeface="Poppins"/>
                <a:ea typeface="Poppins"/>
                <a:cs typeface="Poppins"/>
                <a:sym typeface="Poppins"/>
              </a:rPr>
              <a:t> means fewer regional managers needed to run a portfolio of centers.</a:t>
            </a:r>
            <a:endParaRPr i="0" sz="700" u="none" cap="none" strike="noStrike">
              <a:solidFill>
                <a:schemeClr val="dk1"/>
              </a:solidFill>
              <a:latin typeface="Poppins"/>
              <a:ea typeface="Poppins"/>
              <a:cs typeface="Poppins"/>
              <a:sym typeface="Poppins"/>
            </a:endParaRPr>
          </a:p>
        </p:txBody>
      </p:sp>
      <p:sp>
        <p:nvSpPr>
          <p:cNvPr id="423" name="Google Shape;423;p32"/>
          <p:cNvSpPr/>
          <p:nvPr/>
        </p:nvSpPr>
        <p:spPr>
          <a:xfrm>
            <a:off x="4856262" y="1859459"/>
            <a:ext cx="3306000" cy="4058700"/>
          </a:xfrm>
          <a:prstGeom prst="roundRect">
            <a:avLst>
              <a:gd fmla="val 3457" name="adj"/>
            </a:avLst>
          </a:prstGeom>
          <a:solidFill>
            <a:srgbClr val="FFFFFF"/>
          </a:solidFill>
          <a:ln cap="flat" cmpd="sng" w="9525">
            <a:solidFill>
              <a:srgbClr val="004059">
                <a:alpha val="10199"/>
              </a:srgbClr>
            </a:solidFill>
            <a:prstDash val="solid"/>
            <a:round/>
            <a:headEnd len="sm" w="sm" type="none"/>
            <a:tailEnd len="sm" w="sm" type="none"/>
          </a:ln>
          <a:effectLst>
            <a:outerShdw blurRad="57150" rotWithShape="0" algn="bl" dir="5400000" dist="19050">
              <a:srgbClr val="004059">
                <a:alpha val="3920"/>
              </a:srgbClr>
            </a:outerShdw>
          </a:effectLst>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424" name="Google Shape;424;p32"/>
          <p:cNvSpPr/>
          <p:nvPr/>
        </p:nvSpPr>
        <p:spPr>
          <a:xfrm>
            <a:off x="5027712" y="2297609"/>
            <a:ext cx="2963100" cy="6300"/>
          </a:xfrm>
          <a:prstGeom prst="rect">
            <a:avLst/>
          </a:prstGeom>
          <a:solidFill>
            <a:srgbClr val="004059">
              <a:alpha val="10199"/>
            </a:srgbClr>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425" name="Google Shape;425;p32"/>
          <p:cNvSpPr/>
          <p:nvPr/>
        </p:nvSpPr>
        <p:spPr>
          <a:xfrm>
            <a:off x="5027698" y="2030900"/>
            <a:ext cx="1472400" cy="2031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004059"/>
              </a:buClr>
              <a:buSzPts val="1200"/>
              <a:buFont typeface="Arial"/>
              <a:buNone/>
            </a:pPr>
            <a:r>
              <a:rPr b="1" i="0" lang="en-US" sz="1200" u="none" cap="none" strike="noStrike">
                <a:solidFill>
                  <a:srgbClr val="004059"/>
                </a:solidFill>
                <a:latin typeface="Poppins"/>
                <a:ea typeface="Poppins"/>
                <a:cs typeface="Poppins"/>
                <a:sym typeface="Poppins"/>
              </a:rPr>
              <a:t>Total cost of care</a:t>
            </a:r>
            <a:endParaRPr i="0" sz="1200" u="none" cap="none" strike="noStrike">
              <a:solidFill>
                <a:schemeClr val="dk1"/>
              </a:solidFill>
              <a:latin typeface="Poppins"/>
              <a:ea typeface="Poppins"/>
              <a:cs typeface="Poppins"/>
              <a:sym typeface="Poppins"/>
            </a:endParaRPr>
          </a:p>
        </p:txBody>
      </p:sp>
      <p:sp>
        <p:nvSpPr>
          <p:cNvPr id="426" name="Google Shape;426;p32"/>
          <p:cNvSpPr/>
          <p:nvPr/>
        </p:nvSpPr>
        <p:spPr>
          <a:xfrm>
            <a:off x="7401123" y="2100759"/>
            <a:ext cx="640500" cy="1206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007EA4"/>
              </a:buClr>
              <a:buSzPts val="600"/>
              <a:buFont typeface="Arial"/>
              <a:buNone/>
            </a:pPr>
            <a:r>
              <a:rPr b="1" i="0" lang="en-US" sz="600" u="none" cap="none" strike="noStrike">
                <a:solidFill>
                  <a:srgbClr val="007EA4"/>
                </a:solidFill>
                <a:latin typeface="Poppins"/>
                <a:ea typeface="Poppins"/>
                <a:cs typeface="Poppins"/>
                <a:sym typeface="Poppins"/>
              </a:rPr>
              <a:t>LOWER MLR</a:t>
            </a:r>
            <a:endParaRPr i="0" sz="600" u="none" cap="none" strike="noStrike">
              <a:solidFill>
                <a:schemeClr val="dk1"/>
              </a:solidFill>
              <a:latin typeface="Poppins"/>
              <a:ea typeface="Poppins"/>
              <a:cs typeface="Poppins"/>
              <a:sym typeface="Poppins"/>
            </a:endParaRPr>
          </a:p>
        </p:txBody>
      </p:sp>
      <p:sp>
        <p:nvSpPr>
          <p:cNvPr id="427" name="Google Shape;427;p32"/>
          <p:cNvSpPr/>
          <p:nvPr/>
        </p:nvSpPr>
        <p:spPr>
          <a:xfrm>
            <a:off x="5027696" y="2418250"/>
            <a:ext cx="700500" cy="292200"/>
          </a:xfrm>
          <a:prstGeom prst="rect">
            <a:avLst/>
          </a:prstGeom>
          <a:noFill/>
          <a:ln>
            <a:noFill/>
          </a:ln>
        </p:spPr>
        <p:txBody>
          <a:bodyPr anchorCtr="0" anchor="t" bIns="16925" lIns="16925" spcFirstLastPara="1" rIns="16925" wrap="square" tIns="16925">
            <a:noAutofit/>
          </a:bodyPr>
          <a:lstStyle/>
          <a:p>
            <a:pPr indent="0" lvl="0" marL="0" marR="0" rtl="0" algn="l">
              <a:lnSpc>
                <a:spcPct val="100000"/>
              </a:lnSpc>
              <a:spcBef>
                <a:spcPts val="0"/>
              </a:spcBef>
              <a:spcAft>
                <a:spcPts val="0"/>
              </a:spcAft>
              <a:buClr>
                <a:srgbClr val="004059"/>
              </a:buClr>
              <a:buSzPts val="2100"/>
              <a:buFont typeface="Arial"/>
              <a:buNone/>
            </a:pPr>
            <a:r>
              <a:rPr b="1" i="0" lang="en-US" sz="2100" u="none" cap="none" strike="noStrike">
                <a:solidFill>
                  <a:srgbClr val="004059"/>
                </a:solidFill>
                <a:latin typeface="Arial"/>
                <a:ea typeface="Arial"/>
                <a:cs typeface="Arial"/>
                <a:sym typeface="Arial"/>
              </a:rPr>
              <a:t>20 </a:t>
            </a:r>
            <a:r>
              <a:rPr b="1" i="0" lang="en-US" sz="1100" u="none" cap="none" strike="noStrike">
                <a:solidFill>
                  <a:srgbClr val="007EA4"/>
                </a:solidFill>
                <a:latin typeface="Arial"/>
                <a:ea typeface="Arial"/>
                <a:cs typeface="Arial"/>
                <a:sym typeface="Arial"/>
              </a:rPr>
              <a:t>%</a:t>
            </a:r>
            <a:endParaRPr b="0" i="0" sz="2100" u="none" cap="none" strike="noStrike">
              <a:solidFill>
                <a:schemeClr val="dk1"/>
              </a:solidFill>
              <a:latin typeface="Calibri"/>
              <a:ea typeface="Calibri"/>
              <a:cs typeface="Calibri"/>
              <a:sym typeface="Calibri"/>
            </a:endParaRPr>
          </a:p>
        </p:txBody>
      </p:sp>
      <p:sp>
        <p:nvSpPr>
          <p:cNvPr id="428" name="Google Shape;428;p32"/>
          <p:cNvSpPr/>
          <p:nvPr/>
        </p:nvSpPr>
        <p:spPr>
          <a:xfrm>
            <a:off x="5027712" y="2735759"/>
            <a:ext cx="700500" cy="133200"/>
          </a:xfrm>
          <a:prstGeom prst="roundRect">
            <a:avLst>
              <a:gd fmla="val 50000" name="adj"/>
            </a:avLst>
          </a:prstGeom>
          <a:solidFill>
            <a:srgbClr val="DAF2F4"/>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429" name="Google Shape;429;p32"/>
          <p:cNvSpPr/>
          <p:nvPr/>
        </p:nvSpPr>
        <p:spPr>
          <a:xfrm>
            <a:off x="5091212" y="2767509"/>
            <a:ext cx="624300" cy="101700"/>
          </a:xfrm>
          <a:prstGeom prst="rect">
            <a:avLst/>
          </a:prstGeom>
          <a:noFill/>
          <a:ln>
            <a:noFill/>
          </a:ln>
        </p:spPr>
        <p:txBody>
          <a:bodyPr anchorCtr="0" anchor="t" bIns="16925" lIns="16925" spcFirstLastPara="1" rIns="16925" wrap="square" tIns="16925">
            <a:noAutofit/>
          </a:bodyPr>
          <a:lstStyle/>
          <a:p>
            <a:pPr indent="0" lvl="0" marL="0" marR="0" rtl="0" algn="l">
              <a:lnSpc>
                <a:spcPct val="100000"/>
              </a:lnSpc>
              <a:spcBef>
                <a:spcPts val="0"/>
              </a:spcBef>
              <a:spcAft>
                <a:spcPts val="0"/>
              </a:spcAft>
              <a:buClr>
                <a:srgbClr val="00627F"/>
              </a:buClr>
              <a:buSzPts val="600"/>
              <a:buFont typeface="Arial"/>
              <a:buNone/>
            </a:pPr>
            <a:r>
              <a:rPr b="1" i="0" lang="en-US" sz="600" u="none" cap="none" strike="noStrike">
                <a:solidFill>
                  <a:srgbClr val="00627F"/>
                </a:solidFill>
                <a:latin typeface="Arial"/>
                <a:ea typeface="Arial"/>
                <a:cs typeface="Arial"/>
                <a:sym typeface="Arial"/>
              </a:rPr>
              <a:t>REDUCTION</a:t>
            </a:r>
            <a:endParaRPr b="0" i="0" sz="600" u="none" cap="none" strike="noStrike">
              <a:solidFill>
                <a:schemeClr val="dk1"/>
              </a:solidFill>
              <a:latin typeface="Calibri"/>
              <a:ea typeface="Calibri"/>
              <a:cs typeface="Calibri"/>
              <a:sym typeface="Calibri"/>
            </a:endParaRPr>
          </a:p>
        </p:txBody>
      </p:sp>
      <p:sp>
        <p:nvSpPr>
          <p:cNvPr id="430" name="Google Shape;430;p32"/>
          <p:cNvSpPr/>
          <p:nvPr/>
        </p:nvSpPr>
        <p:spPr>
          <a:xfrm>
            <a:off x="6018312" y="2418259"/>
            <a:ext cx="2031600" cy="168300"/>
          </a:xfrm>
          <a:prstGeom prst="rect">
            <a:avLst/>
          </a:prstGeom>
          <a:noFill/>
          <a:ln>
            <a:noFill/>
          </a:ln>
        </p:spPr>
        <p:txBody>
          <a:bodyPr anchorCtr="0" anchor="t" bIns="16925" lIns="16925" spcFirstLastPara="1" rIns="16925" wrap="square" tIns="16925">
            <a:noAutofit/>
          </a:bodyPr>
          <a:lstStyle/>
          <a:p>
            <a:pPr indent="0" lvl="0" marL="0" marR="0" rtl="0" algn="l">
              <a:lnSpc>
                <a:spcPct val="125000"/>
              </a:lnSpc>
              <a:spcBef>
                <a:spcPts val="0"/>
              </a:spcBef>
              <a:spcAft>
                <a:spcPts val="0"/>
              </a:spcAft>
              <a:buClr>
                <a:srgbClr val="004059"/>
              </a:buClr>
              <a:buSzPts val="900"/>
              <a:buFont typeface="Arial"/>
              <a:buNone/>
            </a:pPr>
            <a:r>
              <a:rPr b="1" i="0" lang="en-US" sz="900" u="none" cap="none" strike="noStrike">
                <a:solidFill>
                  <a:srgbClr val="004059"/>
                </a:solidFill>
                <a:latin typeface="Poppins"/>
                <a:ea typeface="Poppins"/>
                <a:cs typeface="Poppins"/>
                <a:sym typeface="Poppins"/>
              </a:rPr>
              <a:t>Specialist spend</a:t>
            </a:r>
            <a:endParaRPr i="0" sz="900" u="none" cap="none" strike="noStrike">
              <a:solidFill>
                <a:schemeClr val="dk1"/>
              </a:solidFill>
              <a:latin typeface="Poppins"/>
              <a:ea typeface="Poppins"/>
              <a:cs typeface="Poppins"/>
              <a:sym typeface="Poppins"/>
            </a:endParaRPr>
          </a:p>
        </p:txBody>
      </p:sp>
      <p:sp>
        <p:nvSpPr>
          <p:cNvPr id="431" name="Google Shape;431;p32"/>
          <p:cNvSpPr/>
          <p:nvPr/>
        </p:nvSpPr>
        <p:spPr>
          <a:xfrm>
            <a:off x="6018312" y="2599233"/>
            <a:ext cx="2031600" cy="540900"/>
          </a:xfrm>
          <a:prstGeom prst="rect">
            <a:avLst/>
          </a:prstGeom>
          <a:noFill/>
          <a:ln>
            <a:noFill/>
          </a:ln>
        </p:spPr>
        <p:txBody>
          <a:bodyPr anchorCtr="0" anchor="t" bIns="16925" lIns="16925" spcFirstLastPara="1" rIns="16925" wrap="square" tIns="16925">
            <a:noAutofit/>
          </a:bodyPr>
          <a:lstStyle/>
          <a:p>
            <a:pPr indent="0" lvl="0" marL="0" marR="0" rtl="0" algn="l">
              <a:lnSpc>
                <a:spcPct val="145000"/>
              </a:lnSpc>
              <a:spcBef>
                <a:spcPts val="0"/>
              </a:spcBef>
              <a:spcAft>
                <a:spcPts val="0"/>
              </a:spcAft>
              <a:buClr>
                <a:srgbClr val="3A5864"/>
              </a:buClr>
              <a:buSzPts val="700"/>
              <a:buFont typeface="Arial"/>
              <a:buNone/>
            </a:pPr>
            <a:r>
              <a:rPr i="0" lang="en-US" sz="700" u="none" cap="none" strike="noStrike">
                <a:solidFill>
                  <a:srgbClr val="3A5864"/>
                </a:solidFill>
                <a:latin typeface="Poppins"/>
                <a:ea typeface="Poppins"/>
                <a:cs typeface="Poppins"/>
                <a:sym typeface="Poppins"/>
              </a:rPr>
              <a:t>Telehealth specialists join the PCP visit on demand, expanding PCP scope and producing one unified care plan</a:t>
            </a:r>
            <a:r>
              <a:rPr lang="en-US" sz="700">
                <a:solidFill>
                  <a:srgbClr val="3A5864"/>
                </a:solidFill>
                <a:latin typeface="Poppins"/>
                <a:ea typeface="Poppins"/>
                <a:cs typeface="Poppins"/>
                <a:sym typeface="Poppins"/>
              </a:rPr>
              <a:t> with</a:t>
            </a:r>
            <a:r>
              <a:rPr i="0" lang="en-US" sz="700" u="none" cap="none" strike="noStrike">
                <a:solidFill>
                  <a:srgbClr val="3A5864"/>
                </a:solidFill>
                <a:latin typeface="Poppins"/>
                <a:ea typeface="Poppins"/>
                <a:cs typeface="Poppins"/>
                <a:sym typeface="Poppins"/>
              </a:rPr>
              <a:t> fewer redundant referrals and overutilized specialty visits.</a:t>
            </a:r>
            <a:endParaRPr i="0" sz="700" u="none" cap="none" strike="noStrike">
              <a:solidFill>
                <a:schemeClr val="dk1"/>
              </a:solidFill>
              <a:latin typeface="Poppins"/>
              <a:ea typeface="Poppins"/>
              <a:cs typeface="Poppins"/>
              <a:sym typeface="Poppins"/>
            </a:endParaRPr>
          </a:p>
        </p:txBody>
      </p:sp>
      <p:sp>
        <p:nvSpPr>
          <p:cNvPr id="432" name="Google Shape;432;p32"/>
          <p:cNvSpPr/>
          <p:nvPr/>
        </p:nvSpPr>
        <p:spPr>
          <a:xfrm>
            <a:off x="5027712" y="3421363"/>
            <a:ext cx="2963100" cy="6300"/>
          </a:xfrm>
          <a:prstGeom prst="rect">
            <a:avLst/>
          </a:prstGeom>
          <a:solidFill>
            <a:srgbClr val="004059">
              <a:alpha val="12160"/>
            </a:srgbClr>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433" name="Google Shape;433;p32"/>
          <p:cNvSpPr/>
          <p:nvPr/>
        </p:nvSpPr>
        <p:spPr>
          <a:xfrm>
            <a:off x="5027712" y="3480838"/>
            <a:ext cx="531300" cy="292200"/>
          </a:xfrm>
          <a:prstGeom prst="rect">
            <a:avLst/>
          </a:prstGeom>
          <a:noFill/>
          <a:ln>
            <a:noFill/>
          </a:ln>
        </p:spPr>
        <p:txBody>
          <a:bodyPr anchorCtr="0" anchor="t" bIns="16925" lIns="16925" spcFirstLastPara="1" rIns="16925" wrap="square" tIns="16925">
            <a:noAutofit/>
          </a:bodyPr>
          <a:lstStyle/>
          <a:p>
            <a:pPr indent="0" lvl="0" marL="0" marR="0" rtl="0" algn="l">
              <a:lnSpc>
                <a:spcPct val="100000"/>
              </a:lnSpc>
              <a:spcBef>
                <a:spcPts val="0"/>
              </a:spcBef>
              <a:spcAft>
                <a:spcPts val="0"/>
              </a:spcAft>
              <a:buClr>
                <a:srgbClr val="004059"/>
              </a:buClr>
              <a:buSzPts val="2100"/>
              <a:buFont typeface="Arial"/>
              <a:buNone/>
            </a:pPr>
            <a:r>
              <a:rPr b="1" i="0" lang="en-US" sz="2100" u="none" cap="none" strike="noStrike">
                <a:solidFill>
                  <a:srgbClr val="004059"/>
                </a:solidFill>
                <a:latin typeface="Arial"/>
                <a:ea typeface="Arial"/>
                <a:cs typeface="Arial"/>
                <a:sym typeface="Arial"/>
              </a:rPr>
              <a:t>45</a:t>
            </a:r>
            <a:r>
              <a:rPr b="1" i="0" lang="en-US" sz="2100" u="none" cap="none" strike="noStrike">
                <a:solidFill>
                  <a:srgbClr val="004059"/>
                </a:solidFill>
                <a:latin typeface="Arial"/>
                <a:ea typeface="Arial"/>
                <a:cs typeface="Arial"/>
                <a:sym typeface="Arial"/>
              </a:rPr>
              <a:t> </a:t>
            </a:r>
            <a:r>
              <a:rPr b="1" i="0" lang="en-US" sz="1100" u="none" cap="none" strike="noStrike">
                <a:solidFill>
                  <a:srgbClr val="007EA4"/>
                </a:solidFill>
                <a:latin typeface="Arial"/>
                <a:ea typeface="Arial"/>
                <a:cs typeface="Arial"/>
                <a:sym typeface="Arial"/>
              </a:rPr>
              <a:t>%</a:t>
            </a:r>
            <a:endParaRPr b="0" i="0" sz="2100" u="none" cap="none" strike="noStrike">
              <a:solidFill>
                <a:schemeClr val="dk1"/>
              </a:solidFill>
              <a:latin typeface="Calibri"/>
              <a:ea typeface="Calibri"/>
              <a:cs typeface="Calibri"/>
              <a:sym typeface="Calibri"/>
            </a:endParaRPr>
          </a:p>
        </p:txBody>
      </p:sp>
      <p:sp>
        <p:nvSpPr>
          <p:cNvPr id="434" name="Google Shape;434;p32"/>
          <p:cNvSpPr/>
          <p:nvPr/>
        </p:nvSpPr>
        <p:spPr>
          <a:xfrm>
            <a:off x="5027712" y="3798338"/>
            <a:ext cx="700500" cy="133200"/>
          </a:xfrm>
          <a:prstGeom prst="roundRect">
            <a:avLst>
              <a:gd fmla="val 50000" name="adj"/>
            </a:avLst>
          </a:prstGeom>
          <a:solidFill>
            <a:srgbClr val="DAF2F4"/>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435" name="Google Shape;435;p32"/>
          <p:cNvSpPr/>
          <p:nvPr/>
        </p:nvSpPr>
        <p:spPr>
          <a:xfrm>
            <a:off x="5091212" y="3830088"/>
            <a:ext cx="624300" cy="101700"/>
          </a:xfrm>
          <a:prstGeom prst="rect">
            <a:avLst/>
          </a:prstGeom>
          <a:noFill/>
          <a:ln>
            <a:noFill/>
          </a:ln>
        </p:spPr>
        <p:txBody>
          <a:bodyPr anchorCtr="0" anchor="t" bIns="16925" lIns="16925" spcFirstLastPara="1" rIns="16925" wrap="square" tIns="16925">
            <a:noAutofit/>
          </a:bodyPr>
          <a:lstStyle/>
          <a:p>
            <a:pPr indent="0" lvl="0" marL="0" marR="0" rtl="0" algn="l">
              <a:lnSpc>
                <a:spcPct val="100000"/>
              </a:lnSpc>
              <a:spcBef>
                <a:spcPts val="0"/>
              </a:spcBef>
              <a:spcAft>
                <a:spcPts val="0"/>
              </a:spcAft>
              <a:buClr>
                <a:srgbClr val="00627F"/>
              </a:buClr>
              <a:buSzPts val="600"/>
              <a:buFont typeface="Arial"/>
              <a:buNone/>
            </a:pPr>
            <a:r>
              <a:rPr b="1" i="0" lang="en-US" sz="600" u="none" cap="none" strike="noStrike">
                <a:solidFill>
                  <a:srgbClr val="00627F"/>
                </a:solidFill>
                <a:latin typeface="Arial"/>
                <a:ea typeface="Arial"/>
                <a:cs typeface="Arial"/>
                <a:sym typeface="Arial"/>
              </a:rPr>
              <a:t>REDUCTION</a:t>
            </a:r>
            <a:endParaRPr b="0" i="0" sz="600" u="none" cap="none" strike="noStrike">
              <a:solidFill>
                <a:schemeClr val="dk1"/>
              </a:solidFill>
              <a:latin typeface="Calibri"/>
              <a:ea typeface="Calibri"/>
              <a:cs typeface="Calibri"/>
              <a:sym typeface="Calibri"/>
            </a:endParaRPr>
          </a:p>
        </p:txBody>
      </p:sp>
      <p:sp>
        <p:nvSpPr>
          <p:cNvPr id="436" name="Google Shape;436;p32"/>
          <p:cNvSpPr/>
          <p:nvPr/>
        </p:nvSpPr>
        <p:spPr>
          <a:xfrm>
            <a:off x="6018312" y="3480838"/>
            <a:ext cx="2031600" cy="168300"/>
          </a:xfrm>
          <a:prstGeom prst="rect">
            <a:avLst/>
          </a:prstGeom>
          <a:noFill/>
          <a:ln>
            <a:noFill/>
          </a:ln>
        </p:spPr>
        <p:txBody>
          <a:bodyPr anchorCtr="0" anchor="t" bIns="16925" lIns="16925" spcFirstLastPara="1" rIns="16925" wrap="square" tIns="16925">
            <a:noAutofit/>
          </a:bodyPr>
          <a:lstStyle/>
          <a:p>
            <a:pPr indent="0" lvl="0" marL="0" marR="0" rtl="0" algn="l">
              <a:lnSpc>
                <a:spcPct val="125000"/>
              </a:lnSpc>
              <a:spcBef>
                <a:spcPts val="0"/>
              </a:spcBef>
              <a:spcAft>
                <a:spcPts val="0"/>
              </a:spcAft>
              <a:buClr>
                <a:srgbClr val="004059"/>
              </a:buClr>
              <a:buSzPts val="900"/>
              <a:buFont typeface="Arial"/>
              <a:buNone/>
            </a:pPr>
            <a:r>
              <a:rPr b="1" i="0" lang="en-US" sz="900" u="none" cap="none" strike="noStrike">
                <a:solidFill>
                  <a:srgbClr val="004059"/>
                </a:solidFill>
                <a:latin typeface="Poppins"/>
                <a:ea typeface="Poppins"/>
                <a:cs typeface="Poppins"/>
                <a:sym typeface="Poppins"/>
              </a:rPr>
              <a:t>Total hospitalizations</a:t>
            </a:r>
            <a:endParaRPr i="0" sz="900" u="none" cap="none" strike="noStrike">
              <a:solidFill>
                <a:schemeClr val="dk1"/>
              </a:solidFill>
              <a:latin typeface="Poppins"/>
              <a:ea typeface="Poppins"/>
              <a:cs typeface="Poppins"/>
              <a:sym typeface="Poppins"/>
            </a:endParaRPr>
          </a:p>
        </p:txBody>
      </p:sp>
      <p:sp>
        <p:nvSpPr>
          <p:cNvPr id="437" name="Google Shape;437;p32"/>
          <p:cNvSpPr/>
          <p:nvPr/>
        </p:nvSpPr>
        <p:spPr>
          <a:xfrm>
            <a:off x="6018300" y="3661836"/>
            <a:ext cx="2031600" cy="1074300"/>
          </a:xfrm>
          <a:prstGeom prst="rect">
            <a:avLst/>
          </a:prstGeom>
          <a:noFill/>
          <a:ln>
            <a:noFill/>
          </a:ln>
        </p:spPr>
        <p:txBody>
          <a:bodyPr anchorCtr="0" anchor="t" bIns="16925" lIns="16925" spcFirstLastPara="1" rIns="16925" wrap="square" tIns="16925">
            <a:noAutofit/>
          </a:bodyPr>
          <a:lstStyle/>
          <a:p>
            <a:pPr indent="0" lvl="0" marL="0" marR="0" rtl="0" algn="l">
              <a:lnSpc>
                <a:spcPct val="145000"/>
              </a:lnSpc>
              <a:spcBef>
                <a:spcPts val="0"/>
              </a:spcBef>
              <a:spcAft>
                <a:spcPts val="0"/>
              </a:spcAft>
              <a:buClr>
                <a:srgbClr val="3A5864"/>
              </a:buClr>
              <a:buSzPts val="700"/>
              <a:buFont typeface="Arial"/>
              <a:buNone/>
            </a:pPr>
            <a:r>
              <a:rPr lang="en-US" sz="700">
                <a:solidFill>
                  <a:srgbClr val="3A5864"/>
                </a:solidFill>
                <a:latin typeface="Poppins"/>
                <a:ea typeface="Poppins"/>
                <a:cs typeface="Poppins"/>
                <a:sym typeface="Poppins"/>
              </a:rPr>
              <a:t>Versus fee-for-service models, and improving over legacy VBC. S</a:t>
            </a:r>
            <a:r>
              <a:rPr i="0" lang="en-US" sz="700" u="none" cap="none" strike="noStrike">
                <a:solidFill>
                  <a:srgbClr val="3A5864"/>
                </a:solidFill>
                <a:latin typeface="Poppins"/>
                <a:ea typeface="Poppins"/>
                <a:cs typeface="Poppins"/>
                <a:sym typeface="Poppins"/>
              </a:rPr>
              <a:t>tronger longitudinal relationships, 24/7 AI patient support, and proactive population-health outreach catch acute exacerbations early and keep chronic conditions controlled.</a:t>
            </a:r>
            <a:endParaRPr i="0" sz="700" u="none" cap="none" strike="noStrike">
              <a:solidFill>
                <a:schemeClr val="dk1"/>
              </a:solidFill>
              <a:latin typeface="Poppins"/>
              <a:ea typeface="Poppins"/>
              <a:cs typeface="Poppins"/>
              <a:sym typeface="Poppins"/>
            </a:endParaRPr>
          </a:p>
        </p:txBody>
      </p:sp>
      <p:sp>
        <p:nvSpPr>
          <p:cNvPr id="438" name="Google Shape;438;p32"/>
          <p:cNvSpPr/>
          <p:nvPr/>
        </p:nvSpPr>
        <p:spPr>
          <a:xfrm>
            <a:off x="8327231" y="1859459"/>
            <a:ext cx="3306000" cy="4058700"/>
          </a:xfrm>
          <a:prstGeom prst="roundRect">
            <a:avLst>
              <a:gd fmla="val 3457" name="adj"/>
            </a:avLst>
          </a:prstGeom>
          <a:solidFill>
            <a:srgbClr val="FFFFFF"/>
          </a:solidFill>
          <a:ln cap="flat" cmpd="sng" w="9525">
            <a:solidFill>
              <a:srgbClr val="004059">
                <a:alpha val="10199"/>
              </a:srgbClr>
            </a:solidFill>
            <a:prstDash val="solid"/>
            <a:round/>
            <a:headEnd len="sm" w="sm" type="none"/>
            <a:tailEnd len="sm" w="sm" type="none"/>
          </a:ln>
          <a:effectLst>
            <a:outerShdw blurRad="57150" rotWithShape="0" algn="bl" dir="5400000" dist="19050">
              <a:srgbClr val="004059">
                <a:alpha val="3920"/>
              </a:srgbClr>
            </a:outerShdw>
          </a:effectLst>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439" name="Google Shape;439;p32"/>
          <p:cNvSpPr/>
          <p:nvPr/>
        </p:nvSpPr>
        <p:spPr>
          <a:xfrm>
            <a:off x="8498681" y="2297609"/>
            <a:ext cx="2963100" cy="6300"/>
          </a:xfrm>
          <a:prstGeom prst="rect">
            <a:avLst/>
          </a:prstGeom>
          <a:solidFill>
            <a:srgbClr val="004059">
              <a:alpha val="10199"/>
            </a:srgbClr>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440" name="Google Shape;440;p32"/>
          <p:cNvSpPr/>
          <p:nvPr/>
        </p:nvSpPr>
        <p:spPr>
          <a:xfrm>
            <a:off x="8498674" y="2030900"/>
            <a:ext cx="1065300" cy="2031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004059"/>
              </a:buClr>
              <a:buSzPts val="1200"/>
              <a:buFont typeface="Arial"/>
              <a:buNone/>
            </a:pPr>
            <a:r>
              <a:rPr b="1" i="0" lang="en-US" sz="1200" u="none" cap="none" strike="noStrike">
                <a:solidFill>
                  <a:srgbClr val="004059"/>
                </a:solidFill>
                <a:latin typeface="Poppins"/>
                <a:ea typeface="Poppins"/>
                <a:cs typeface="Poppins"/>
                <a:sym typeface="Poppins"/>
              </a:rPr>
              <a:t>Engagement</a:t>
            </a:r>
            <a:endParaRPr i="0" sz="1200" u="none" cap="none" strike="noStrike">
              <a:solidFill>
                <a:schemeClr val="dk1"/>
              </a:solidFill>
              <a:latin typeface="Poppins"/>
              <a:ea typeface="Poppins"/>
              <a:cs typeface="Poppins"/>
              <a:sym typeface="Poppins"/>
            </a:endParaRPr>
          </a:p>
        </p:txBody>
      </p:sp>
      <p:sp>
        <p:nvSpPr>
          <p:cNvPr id="441" name="Google Shape;441;p32"/>
          <p:cNvSpPr/>
          <p:nvPr/>
        </p:nvSpPr>
        <p:spPr>
          <a:xfrm>
            <a:off x="10133310" y="2100759"/>
            <a:ext cx="1379100" cy="1206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007EA4"/>
              </a:buClr>
              <a:buSzPts val="600"/>
              <a:buFont typeface="Arial"/>
              <a:buNone/>
            </a:pPr>
            <a:r>
              <a:rPr b="1" i="0" lang="en-US" sz="600" u="none" cap="none" strike="noStrike">
                <a:solidFill>
                  <a:srgbClr val="007EA4"/>
                </a:solidFill>
                <a:latin typeface="Poppins"/>
                <a:ea typeface="Poppins"/>
                <a:cs typeface="Poppins"/>
                <a:sym typeface="Poppins"/>
              </a:rPr>
              <a:t>HIGHER QUALITY &amp; TRUST</a:t>
            </a:r>
            <a:endParaRPr i="0" sz="600" u="none" cap="none" strike="noStrike">
              <a:solidFill>
                <a:schemeClr val="dk1"/>
              </a:solidFill>
              <a:latin typeface="Poppins"/>
              <a:ea typeface="Poppins"/>
              <a:cs typeface="Poppins"/>
              <a:sym typeface="Poppins"/>
            </a:endParaRPr>
          </a:p>
        </p:txBody>
      </p:sp>
      <p:sp>
        <p:nvSpPr>
          <p:cNvPr id="442" name="Google Shape;442;p32"/>
          <p:cNvSpPr/>
          <p:nvPr/>
        </p:nvSpPr>
        <p:spPr>
          <a:xfrm>
            <a:off x="8498672" y="2418250"/>
            <a:ext cx="700500" cy="292200"/>
          </a:xfrm>
          <a:prstGeom prst="rect">
            <a:avLst/>
          </a:prstGeom>
          <a:noFill/>
          <a:ln>
            <a:noFill/>
          </a:ln>
        </p:spPr>
        <p:txBody>
          <a:bodyPr anchorCtr="0" anchor="t" bIns="16925" lIns="16925" spcFirstLastPara="1" rIns="16925" wrap="square" tIns="16925">
            <a:noAutofit/>
          </a:bodyPr>
          <a:lstStyle/>
          <a:p>
            <a:pPr indent="0" lvl="0" marL="0" marR="0" rtl="0" algn="l">
              <a:lnSpc>
                <a:spcPct val="100000"/>
              </a:lnSpc>
              <a:spcBef>
                <a:spcPts val="0"/>
              </a:spcBef>
              <a:spcAft>
                <a:spcPts val="0"/>
              </a:spcAft>
              <a:buClr>
                <a:srgbClr val="004059"/>
              </a:buClr>
              <a:buSzPts val="2100"/>
              <a:buFont typeface="Arial"/>
              <a:buNone/>
            </a:pPr>
            <a:r>
              <a:rPr b="1" i="0" lang="en-US" sz="2100" u="none" cap="none" strike="noStrike">
                <a:solidFill>
                  <a:srgbClr val="004059"/>
                </a:solidFill>
                <a:latin typeface="Arial"/>
                <a:ea typeface="Arial"/>
                <a:cs typeface="Arial"/>
                <a:sym typeface="Arial"/>
              </a:rPr>
              <a:t>1</a:t>
            </a:r>
            <a:r>
              <a:rPr b="1" lang="en-US" sz="2100">
                <a:solidFill>
                  <a:srgbClr val="004059"/>
                </a:solidFill>
              </a:rPr>
              <a:t>0</a:t>
            </a:r>
            <a:r>
              <a:rPr b="1" i="0" lang="en-US" sz="2100" u="none" cap="none" strike="noStrike">
                <a:solidFill>
                  <a:srgbClr val="004059"/>
                </a:solidFill>
                <a:latin typeface="Arial"/>
                <a:ea typeface="Arial"/>
                <a:cs typeface="Arial"/>
                <a:sym typeface="Arial"/>
              </a:rPr>
              <a:t> </a:t>
            </a:r>
            <a:r>
              <a:rPr b="1" i="0" lang="en-US" sz="1100" u="none" cap="none" strike="noStrike">
                <a:solidFill>
                  <a:srgbClr val="007EA4"/>
                </a:solidFill>
                <a:latin typeface="Arial"/>
                <a:ea typeface="Arial"/>
                <a:cs typeface="Arial"/>
                <a:sym typeface="Arial"/>
              </a:rPr>
              <a:t>%</a:t>
            </a:r>
            <a:endParaRPr b="0" i="0" sz="2100" u="none" cap="none" strike="noStrike">
              <a:solidFill>
                <a:schemeClr val="dk1"/>
              </a:solidFill>
              <a:latin typeface="Calibri"/>
              <a:ea typeface="Calibri"/>
              <a:cs typeface="Calibri"/>
              <a:sym typeface="Calibri"/>
            </a:endParaRPr>
          </a:p>
        </p:txBody>
      </p:sp>
      <p:sp>
        <p:nvSpPr>
          <p:cNvPr id="443" name="Google Shape;443;p32"/>
          <p:cNvSpPr/>
          <p:nvPr/>
        </p:nvSpPr>
        <p:spPr>
          <a:xfrm>
            <a:off x="9489281" y="2418259"/>
            <a:ext cx="2031600" cy="168300"/>
          </a:xfrm>
          <a:prstGeom prst="rect">
            <a:avLst/>
          </a:prstGeom>
          <a:noFill/>
          <a:ln>
            <a:noFill/>
          </a:ln>
        </p:spPr>
        <p:txBody>
          <a:bodyPr anchorCtr="0" anchor="t" bIns="16925" lIns="16925" spcFirstLastPara="1" rIns="16925" wrap="square" tIns="16925">
            <a:noAutofit/>
          </a:bodyPr>
          <a:lstStyle/>
          <a:p>
            <a:pPr indent="0" lvl="0" marL="0" marR="0" rtl="0" algn="l">
              <a:lnSpc>
                <a:spcPct val="125000"/>
              </a:lnSpc>
              <a:spcBef>
                <a:spcPts val="0"/>
              </a:spcBef>
              <a:spcAft>
                <a:spcPts val="0"/>
              </a:spcAft>
              <a:buClr>
                <a:srgbClr val="004059"/>
              </a:buClr>
              <a:buSzPts val="900"/>
              <a:buFont typeface="Arial"/>
              <a:buNone/>
            </a:pPr>
            <a:r>
              <a:rPr b="1" i="0" lang="en-US" sz="900" u="none" cap="none" strike="noStrike">
                <a:solidFill>
                  <a:srgbClr val="004059"/>
                </a:solidFill>
                <a:latin typeface="Poppins"/>
                <a:ea typeface="Poppins"/>
                <a:cs typeface="Poppins"/>
                <a:sym typeface="Poppins"/>
              </a:rPr>
              <a:t>Annual Wellness Visit completion</a:t>
            </a:r>
            <a:endParaRPr i="0" sz="900" u="none" cap="none" strike="noStrike">
              <a:solidFill>
                <a:schemeClr val="dk1"/>
              </a:solidFill>
              <a:latin typeface="Poppins"/>
              <a:ea typeface="Poppins"/>
              <a:cs typeface="Poppins"/>
              <a:sym typeface="Poppins"/>
            </a:endParaRPr>
          </a:p>
        </p:txBody>
      </p:sp>
      <p:sp>
        <p:nvSpPr>
          <p:cNvPr id="444" name="Google Shape;444;p32"/>
          <p:cNvSpPr/>
          <p:nvPr/>
        </p:nvSpPr>
        <p:spPr>
          <a:xfrm>
            <a:off x="9489281" y="2599233"/>
            <a:ext cx="2031600" cy="540900"/>
          </a:xfrm>
          <a:prstGeom prst="rect">
            <a:avLst/>
          </a:prstGeom>
          <a:noFill/>
          <a:ln>
            <a:noFill/>
          </a:ln>
        </p:spPr>
        <p:txBody>
          <a:bodyPr anchorCtr="0" anchor="t" bIns="16925" lIns="16925" spcFirstLastPara="1" rIns="16925" wrap="square" tIns="16925">
            <a:noAutofit/>
          </a:bodyPr>
          <a:lstStyle/>
          <a:p>
            <a:pPr indent="0" lvl="0" marL="0" marR="0" rtl="0" algn="l">
              <a:lnSpc>
                <a:spcPct val="145000"/>
              </a:lnSpc>
              <a:spcBef>
                <a:spcPts val="0"/>
              </a:spcBef>
              <a:spcAft>
                <a:spcPts val="0"/>
              </a:spcAft>
              <a:buClr>
                <a:srgbClr val="3A5864"/>
              </a:buClr>
              <a:buSzPts val="700"/>
              <a:buFont typeface="Arial"/>
              <a:buNone/>
            </a:pPr>
            <a:r>
              <a:rPr i="0" lang="en-US" sz="700" u="none" cap="none" strike="noStrike">
                <a:solidFill>
                  <a:srgbClr val="3A5864"/>
                </a:solidFill>
                <a:latin typeface="Poppins"/>
                <a:ea typeface="Poppins"/>
                <a:cs typeface="Poppins"/>
                <a:sym typeface="Poppins"/>
              </a:rPr>
              <a:t>AI-driven outreach campaigns, personalized scheduling nudges, and a trusted PCP relationship lift completion rates</a:t>
            </a:r>
            <a:r>
              <a:rPr lang="en-US" sz="700">
                <a:solidFill>
                  <a:srgbClr val="3A5864"/>
                </a:solidFill>
                <a:latin typeface="Poppins"/>
                <a:ea typeface="Poppins"/>
                <a:cs typeface="Poppins"/>
                <a:sym typeface="Poppins"/>
              </a:rPr>
              <a:t> to</a:t>
            </a:r>
            <a:r>
              <a:rPr i="0" lang="en-US" sz="700" u="none" cap="none" strike="noStrike">
                <a:solidFill>
                  <a:srgbClr val="3A5864"/>
                </a:solidFill>
                <a:latin typeface="Poppins"/>
                <a:ea typeface="Poppins"/>
                <a:cs typeface="Poppins"/>
                <a:sym typeface="Poppins"/>
              </a:rPr>
              <a:t> driv</a:t>
            </a:r>
            <a:r>
              <a:rPr lang="en-US" sz="700">
                <a:solidFill>
                  <a:srgbClr val="3A5864"/>
                </a:solidFill>
                <a:latin typeface="Poppins"/>
                <a:ea typeface="Poppins"/>
                <a:cs typeface="Poppins"/>
                <a:sym typeface="Poppins"/>
              </a:rPr>
              <a:t>e</a:t>
            </a:r>
            <a:r>
              <a:rPr i="0" lang="en-US" sz="700" u="none" cap="none" strike="noStrike">
                <a:solidFill>
                  <a:srgbClr val="3A5864"/>
                </a:solidFill>
                <a:latin typeface="Poppins"/>
                <a:ea typeface="Poppins"/>
                <a:cs typeface="Poppins"/>
                <a:sym typeface="Poppins"/>
              </a:rPr>
              <a:t> HCC </a:t>
            </a:r>
            <a:r>
              <a:rPr lang="en-US" sz="700">
                <a:solidFill>
                  <a:srgbClr val="3A5864"/>
                </a:solidFill>
                <a:latin typeface="Poppins"/>
                <a:ea typeface="Poppins"/>
                <a:cs typeface="Poppins"/>
                <a:sym typeface="Poppins"/>
              </a:rPr>
              <a:t>accuracy</a:t>
            </a:r>
            <a:r>
              <a:rPr i="0" lang="en-US" sz="700" u="none" cap="none" strike="noStrike">
                <a:solidFill>
                  <a:srgbClr val="3A5864"/>
                </a:solidFill>
                <a:latin typeface="Poppins"/>
                <a:ea typeface="Poppins"/>
                <a:cs typeface="Poppins"/>
                <a:sym typeface="Poppins"/>
              </a:rPr>
              <a:t> and Stars quality.</a:t>
            </a:r>
            <a:endParaRPr i="0" sz="700" u="none" cap="none" strike="noStrike">
              <a:solidFill>
                <a:schemeClr val="dk1"/>
              </a:solidFill>
              <a:latin typeface="Poppins"/>
              <a:ea typeface="Poppins"/>
              <a:cs typeface="Poppins"/>
              <a:sym typeface="Poppins"/>
            </a:endParaRPr>
          </a:p>
        </p:txBody>
      </p:sp>
      <p:sp>
        <p:nvSpPr>
          <p:cNvPr id="445" name="Google Shape;445;p32"/>
          <p:cNvSpPr/>
          <p:nvPr/>
        </p:nvSpPr>
        <p:spPr>
          <a:xfrm>
            <a:off x="8498681" y="3292574"/>
            <a:ext cx="2963100" cy="6300"/>
          </a:xfrm>
          <a:prstGeom prst="rect">
            <a:avLst/>
          </a:prstGeom>
          <a:solidFill>
            <a:srgbClr val="004059">
              <a:alpha val="12160"/>
            </a:srgbClr>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446" name="Google Shape;446;p32"/>
          <p:cNvSpPr/>
          <p:nvPr/>
        </p:nvSpPr>
        <p:spPr>
          <a:xfrm>
            <a:off x="8498672" y="3387825"/>
            <a:ext cx="700500" cy="292200"/>
          </a:xfrm>
          <a:prstGeom prst="rect">
            <a:avLst/>
          </a:prstGeom>
          <a:noFill/>
          <a:ln>
            <a:noFill/>
          </a:ln>
        </p:spPr>
        <p:txBody>
          <a:bodyPr anchorCtr="0" anchor="t" bIns="16925" lIns="16925" spcFirstLastPara="1" rIns="16925" wrap="square" tIns="16925">
            <a:noAutofit/>
          </a:bodyPr>
          <a:lstStyle/>
          <a:p>
            <a:pPr indent="0" lvl="0" marL="0" marR="0" rtl="0" algn="l">
              <a:lnSpc>
                <a:spcPct val="100000"/>
              </a:lnSpc>
              <a:spcBef>
                <a:spcPts val="0"/>
              </a:spcBef>
              <a:spcAft>
                <a:spcPts val="0"/>
              </a:spcAft>
              <a:buClr>
                <a:srgbClr val="004059"/>
              </a:buClr>
              <a:buSzPts val="2100"/>
              <a:buFont typeface="Arial"/>
              <a:buNone/>
            </a:pPr>
            <a:r>
              <a:rPr b="1" i="0" lang="en-US" sz="2100" u="none" cap="none" strike="noStrike">
                <a:solidFill>
                  <a:srgbClr val="004059"/>
                </a:solidFill>
                <a:latin typeface="Arial"/>
                <a:ea typeface="Arial"/>
                <a:cs typeface="Arial"/>
                <a:sym typeface="Arial"/>
              </a:rPr>
              <a:t>25 </a:t>
            </a:r>
            <a:r>
              <a:rPr b="1" i="0" lang="en-US" sz="1100" u="none" cap="none" strike="noStrike">
                <a:solidFill>
                  <a:srgbClr val="007EA4"/>
                </a:solidFill>
                <a:latin typeface="Arial"/>
                <a:ea typeface="Arial"/>
                <a:cs typeface="Arial"/>
                <a:sym typeface="Arial"/>
              </a:rPr>
              <a:t>%</a:t>
            </a:r>
            <a:endParaRPr b="0" i="0" sz="2100" u="none" cap="none" strike="noStrike">
              <a:solidFill>
                <a:schemeClr val="dk1"/>
              </a:solidFill>
              <a:latin typeface="Calibri"/>
              <a:ea typeface="Calibri"/>
              <a:cs typeface="Calibri"/>
              <a:sym typeface="Calibri"/>
            </a:endParaRPr>
          </a:p>
        </p:txBody>
      </p:sp>
      <p:sp>
        <p:nvSpPr>
          <p:cNvPr id="447" name="Google Shape;447;p32"/>
          <p:cNvSpPr/>
          <p:nvPr/>
        </p:nvSpPr>
        <p:spPr>
          <a:xfrm>
            <a:off x="9489281" y="3387824"/>
            <a:ext cx="2031600" cy="168300"/>
          </a:xfrm>
          <a:prstGeom prst="rect">
            <a:avLst/>
          </a:prstGeom>
          <a:noFill/>
          <a:ln>
            <a:noFill/>
          </a:ln>
        </p:spPr>
        <p:txBody>
          <a:bodyPr anchorCtr="0" anchor="t" bIns="16925" lIns="16925" spcFirstLastPara="1" rIns="16925" wrap="square" tIns="16925">
            <a:noAutofit/>
          </a:bodyPr>
          <a:lstStyle/>
          <a:p>
            <a:pPr indent="0" lvl="0" marL="0" marR="0" rtl="0" algn="l">
              <a:lnSpc>
                <a:spcPct val="125000"/>
              </a:lnSpc>
              <a:spcBef>
                <a:spcPts val="0"/>
              </a:spcBef>
              <a:spcAft>
                <a:spcPts val="0"/>
              </a:spcAft>
              <a:buClr>
                <a:srgbClr val="004059"/>
              </a:buClr>
              <a:buSzPts val="900"/>
              <a:buFont typeface="Arial"/>
              <a:buNone/>
            </a:pPr>
            <a:r>
              <a:rPr b="1" i="0" lang="en-US" sz="900" u="none" cap="none" strike="noStrike">
                <a:solidFill>
                  <a:srgbClr val="004059"/>
                </a:solidFill>
                <a:latin typeface="Poppins"/>
                <a:ea typeface="Poppins"/>
                <a:cs typeface="Poppins"/>
                <a:sym typeface="Poppins"/>
              </a:rPr>
              <a:t>Patient satisfaction</a:t>
            </a:r>
            <a:endParaRPr i="0" sz="900" u="none" cap="none" strike="noStrike">
              <a:solidFill>
                <a:schemeClr val="dk1"/>
              </a:solidFill>
              <a:latin typeface="Poppins"/>
              <a:ea typeface="Poppins"/>
              <a:cs typeface="Poppins"/>
              <a:sym typeface="Poppins"/>
            </a:endParaRPr>
          </a:p>
        </p:txBody>
      </p:sp>
      <p:sp>
        <p:nvSpPr>
          <p:cNvPr id="448" name="Google Shape;448;p32"/>
          <p:cNvSpPr/>
          <p:nvPr/>
        </p:nvSpPr>
        <p:spPr>
          <a:xfrm>
            <a:off x="9489281" y="3568799"/>
            <a:ext cx="2031600" cy="540900"/>
          </a:xfrm>
          <a:prstGeom prst="rect">
            <a:avLst/>
          </a:prstGeom>
          <a:noFill/>
          <a:ln>
            <a:noFill/>
          </a:ln>
        </p:spPr>
        <p:txBody>
          <a:bodyPr anchorCtr="0" anchor="t" bIns="16925" lIns="16925" spcFirstLastPara="1" rIns="16925" wrap="square" tIns="16925">
            <a:noAutofit/>
          </a:bodyPr>
          <a:lstStyle/>
          <a:p>
            <a:pPr indent="0" lvl="0" marL="0" marR="0" rtl="0" algn="l">
              <a:lnSpc>
                <a:spcPct val="145000"/>
              </a:lnSpc>
              <a:spcBef>
                <a:spcPts val="0"/>
              </a:spcBef>
              <a:spcAft>
                <a:spcPts val="0"/>
              </a:spcAft>
              <a:buClr>
                <a:srgbClr val="3A5864"/>
              </a:buClr>
              <a:buSzPts val="700"/>
              <a:buFont typeface="Arial"/>
              <a:buNone/>
            </a:pPr>
            <a:r>
              <a:rPr i="0" lang="en-US" sz="700" u="none" cap="none" strike="noStrike">
                <a:solidFill>
                  <a:srgbClr val="3A5864"/>
                </a:solidFill>
                <a:latin typeface="Poppins"/>
                <a:ea typeface="Poppins"/>
                <a:cs typeface="Poppins"/>
                <a:sym typeface="Poppins"/>
              </a:rPr>
              <a:t>One PCP, one Navigator, in-room specialty access, and 24/7 care-team chat eliminate the navigation burden patients carry today</a:t>
            </a:r>
            <a:r>
              <a:rPr lang="en-US" sz="700">
                <a:solidFill>
                  <a:srgbClr val="3A5864"/>
                </a:solidFill>
                <a:latin typeface="Poppins"/>
                <a:ea typeface="Poppins"/>
                <a:cs typeface="Poppins"/>
                <a:sym typeface="Poppins"/>
              </a:rPr>
              <a:t> </a:t>
            </a:r>
            <a:r>
              <a:rPr i="0" lang="en-US" sz="700" u="none" cap="none" strike="noStrike">
                <a:solidFill>
                  <a:srgbClr val="3A5864"/>
                </a:solidFill>
                <a:latin typeface="Poppins"/>
                <a:ea typeface="Poppins"/>
                <a:cs typeface="Poppins"/>
                <a:sym typeface="Poppins"/>
              </a:rPr>
              <a:t> and it shows up in CAHPS and NPS.</a:t>
            </a:r>
            <a:endParaRPr i="0" sz="700" u="none" cap="none" strike="noStrike">
              <a:solidFill>
                <a:schemeClr val="dk1"/>
              </a:solidFill>
              <a:latin typeface="Poppins"/>
              <a:ea typeface="Poppins"/>
              <a:cs typeface="Poppins"/>
              <a:sym typeface="Poppins"/>
            </a:endParaRPr>
          </a:p>
        </p:txBody>
      </p:sp>
      <p:sp>
        <p:nvSpPr>
          <p:cNvPr id="449" name="Google Shape;449;p32"/>
          <p:cNvSpPr/>
          <p:nvPr/>
        </p:nvSpPr>
        <p:spPr>
          <a:xfrm>
            <a:off x="558800" y="5979150"/>
            <a:ext cx="10602000" cy="419100"/>
          </a:xfrm>
          <a:prstGeom prst="roundRect">
            <a:avLst>
              <a:gd fmla="val 21212" name="adj"/>
            </a:avLst>
          </a:prstGeom>
          <a:solidFill>
            <a:srgbClr val="DAF2F4"/>
          </a:solidFill>
          <a:ln cap="flat" cmpd="sng" w="9525">
            <a:solidFill>
              <a:srgbClr val="004059">
                <a:alpha val="10199"/>
              </a:srgbClr>
            </a:solidFill>
            <a:prstDash val="solid"/>
            <a:round/>
            <a:headEnd len="sm" w="sm" type="none"/>
            <a:tailEnd len="sm" w="sm" type="none"/>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450" name="Google Shape;450;p32"/>
          <p:cNvSpPr/>
          <p:nvPr/>
        </p:nvSpPr>
        <p:spPr>
          <a:xfrm>
            <a:off x="722938" y="6056870"/>
            <a:ext cx="194400" cy="2031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007EA4"/>
              </a:buClr>
              <a:buSzPts val="1200"/>
              <a:buFont typeface="Arial"/>
              <a:buNone/>
            </a:pPr>
            <a:r>
              <a:rPr b="1" i="0" lang="en-US" sz="1200" u="none" cap="none" strike="noStrike">
                <a:solidFill>
                  <a:srgbClr val="007EA4"/>
                </a:solidFill>
                <a:latin typeface="Arial"/>
                <a:ea typeface="Arial"/>
                <a:cs typeface="Arial"/>
                <a:sym typeface="Arial"/>
              </a:rPr>
              <a:t>→</a:t>
            </a:r>
            <a:endParaRPr b="0" i="0" sz="1200" u="none" cap="none" strike="noStrike">
              <a:solidFill>
                <a:schemeClr val="dk1"/>
              </a:solidFill>
              <a:latin typeface="Calibri"/>
              <a:ea typeface="Calibri"/>
              <a:cs typeface="Calibri"/>
              <a:sym typeface="Calibri"/>
            </a:endParaRPr>
          </a:p>
        </p:txBody>
      </p:sp>
      <p:sp>
        <p:nvSpPr>
          <p:cNvPr id="451" name="Google Shape;451;p32"/>
          <p:cNvSpPr/>
          <p:nvPr/>
        </p:nvSpPr>
        <p:spPr>
          <a:xfrm>
            <a:off x="1014650" y="6108725"/>
            <a:ext cx="7392300" cy="185400"/>
          </a:xfrm>
          <a:prstGeom prst="rect">
            <a:avLst/>
          </a:prstGeom>
          <a:noFill/>
          <a:ln>
            <a:noFill/>
          </a:ln>
        </p:spPr>
        <p:txBody>
          <a:bodyPr anchorCtr="0" anchor="t" bIns="16925" lIns="16925" spcFirstLastPara="1" rIns="16925" wrap="square" tIns="16925">
            <a:noAutofit/>
          </a:bodyPr>
          <a:lstStyle/>
          <a:p>
            <a:pPr indent="0" lvl="0" marL="0" marR="0" rtl="0" algn="l">
              <a:lnSpc>
                <a:spcPct val="140000"/>
              </a:lnSpc>
              <a:spcBef>
                <a:spcPts val="0"/>
              </a:spcBef>
              <a:spcAft>
                <a:spcPts val="0"/>
              </a:spcAft>
              <a:buClr>
                <a:srgbClr val="004059"/>
              </a:buClr>
              <a:buSzPts val="900"/>
              <a:buFont typeface="Arial"/>
              <a:buNone/>
            </a:pPr>
            <a:r>
              <a:rPr b="1" i="0" lang="en-US" sz="900" u="none" cap="none" strike="noStrike">
                <a:solidFill>
                  <a:srgbClr val="004059"/>
                </a:solidFill>
                <a:latin typeface="Poppins"/>
                <a:ea typeface="Poppins"/>
                <a:cs typeface="Poppins"/>
                <a:sym typeface="Poppins"/>
              </a:rPr>
              <a:t>Lower costs, healthier patients, deeper trust </a:t>
            </a:r>
            <a:r>
              <a:rPr i="0" lang="en-US" sz="900" u="none" cap="none" strike="noStrike">
                <a:solidFill>
                  <a:srgbClr val="004059"/>
                </a:solidFill>
                <a:latin typeface="Poppins"/>
                <a:ea typeface="Poppins"/>
                <a:cs typeface="Poppins"/>
                <a:sym typeface="Poppins"/>
              </a:rPr>
              <a:t>— the three forces that compound to shift the J‑curve we'll walk through next.</a:t>
            </a:r>
            <a:endParaRPr i="0" sz="900" u="none" cap="none" strike="noStrike">
              <a:solidFill>
                <a:schemeClr val="dk1"/>
              </a:solidFill>
              <a:latin typeface="Poppins"/>
              <a:ea typeface="Poppins"/>
              <a:cs typeface="Poppins"/>
              <a:sym typeface="Poppins"/>
            </a:endParaRPr>
          </a:p>
        </p:txBody>
      </p:sp>
      <p:sp>
        <p:nvSpPr>
          <p:cNvPr id="452" name="Google Shape;452;p32"/>
          <p:cNvSpPr/>
          <p:nvPr/>
        </p:nvSpPr>
        <p:spPr>
          <a:xfrm>
            <a:off x="8498681" y="2735759"/>
            <a:ext cx="618900" cy="133200"/>
          </a:xfrm>
          <a:prstGeom prst="roundRect">
            <a:avLst>
              <a:gd fmla="val 50000" name="adj"/>
            </a:avLst>
          </a:prstGeom>
          <a:solidFill>
            <a:srgbClr val="DAF2F4"/>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453" name="Google Shape;453;p32"/>
          <p:cNvSpPr/>
          <p:nvPr/>
        </p:nvSpPr>
        <p:spPr>
          <a:xfrm>
            <a:off x="8562181" y="2757240"/>
            <a:ext cx="542700" cy="101700"/>
          </a:xfrm>
          <a:prstGeom prst="rect">
            <a:avLst/>
          </a:prstGeom>
          <a:noFill/>
          <a:ln>
            <a:noFill/>
          </a:ln>
        </p:spPr>
        <p:txBody>
          <a:bodyPr anchorCtr="0" anchor="t" bIns="16925" lIns="16925" spcFirstLastPara="1" rIns="16925" wrap="square" tIns="16925">
            <a:noAutofit/>
          </a:bodyPr>
          <a:lstStyle/>
          <a:p>
            <a:pPr indent="0" lvl="0" marL="0" marR="0" rtl="0" algn="l">
              <a:lnSpc>
                <a:spcPct val="100000"/>
              </a:lnSpc>
              <a:spcBef>
                <a:spcPts val="0"/>
              </a:spcBef>
              <a:spcAft>
                <a:spcPts val="0"/>
              </a:spcAft>
              <a:buClr>
                <a:srgbClr val="FFFFFF"/>
              </a:buClr>
              <a:buSzPts val="600"/>
              <a:buFont typeface="Arial"/>
              <a:buNone/>
            </a:pPr>
            <a:r>
              <a:rPr b="1" i="0" lang="en-US" sz="600" u="none" cap="none" strike="noStrike">
                <a:solidFill>
                  <a:srgbClr val="006A8B"/>
                </a:solidFill>
                <a:latin typeface="Arial"/>
                <a:ea typeface="Arial"/>
                <a:cs typeface="Arial"/>
                <a:sym typeface="Arial"/>
              </a:rPr>
              <a:t>INCREASE</a:t>
            </a:r>
            <a:endParaRPr b="0" i="0" sz="600" u="none" cap="none" strike="noStrike">
              <a:solidFill>
                <a:srgbClr val="006A8B"/>
              </a:solidFill>
              <a:latin typeface="Calibri"/>
              <a:ea typeface="Calibri"/>
              <a:cs typeface="Calibri"/>
              <a:sym typeface="Calibri"/>
            </a:endParaRPr>
          </a:p>
        </p:txBody>
      </p:sp>
      <p:sp>
        <p:nvSpPr>
          <p:cNvPr id="454" name="Google Shape;454;p32"/>
          <p:cNvSpPr/>
          <p:nvPr/>
        </p:nvSpPr>
        <p:spPr>
          <a:xfrm>
            <a:off x="8498681" y="3705324"/>
            <a:ext cx="844800" cy="133200"/>
          </a:xfrm>
          <a:prstGeom prst="roundRect">
            <a:avLst>
              <a:gd fmla="val 50000" name="adj"/>
            </a:avLst>
          </a:prstGeom>
          <a:solidFill>
            <a:srgbClr val="DAF2F4"/>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455" name="Google Shape;455;p32"/>
          <p:cNvSpPr/>
          <p:nvPr/>
        </p:nvSpPr>
        <p:spPr>
          <a:xfrm>
            <a:off x="8562181" y="3726572"/>
            <a:ext cx="768600" cy="101700"/>
          </a:xfrm>
          <a:prstGeom prst="rect">
            <a:avLst/>
          </a:prstGeom>
          <a:noFill/>
          <a:ln>
            <a:noFill/>
          </a:ln>
        </p:spPr>
        <p:txBody>
          <a:bodyPr anchorCtr="0" anchor="t" bIns="16925" lIns="16925" spcFirstLastPara="1" rIns="16925" wrap="square" tIns="16925">
            <a:noAutofit/>
          </a:bodyPr>
          <a:lstStyle/>
          <a:p>
            <a:pPr indent="0" lvl="0" marL="0" marR="0" rtl="0" algn="l">
              <a:lnSpc>
                <a:spcPct val="100000"/>
              </a:lnSpc>
              <a:spcBef>
                <a:spcPts val="0"/>
              </a:spcBef>
              <a:spcAft>
                <a:spcPts val="0"/>
              </a:spcAft>
              <a:buClr>
                <a:srgbClr val="FFFFFF"/>
              </a:buClr>
              <a:buSzPts val="600"/>
              <a:buFont typeface="Arial"/>
              <a:buNone/>
            </a:pPr>
            <a:r>
              <a:rPr b="1" i="0" lang="en-US" sz="600" u="none" cap="none" strike="noStrike">
                <a:solidFill>
                  <a:srgbClr val="006A8B"/>
                </a:solidFill>
                <a:latin typeface="Arial"/>
                <a:ea typeface="Arial"/>
                <a:cs typeface="Arial"/>
                <a:sym typeface="Arial"/>
              </a:rPr>
              <a:t>IMPROVEMENT</a:t>
            </a:r>
            <a:endParaRPr b="0" i="0" sz="600" u="none" cap="none" strike="noStrike">
              <a:solidFill>
                <a:srgbClr val="006A8B"/>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pic>
        <p:nvPicPr>
          <p:cNvPr descr="A map of a city&#10;&#10;AI-generated content may be incorrect." id="461" name="Google Shape;461;p33"/>
          <p:cNvPicPr preferRelativeResize="0"/>
          <p:nvPr/>
        </p:nvPicPr>
        <p:blipFill rotWithShape="1">
          <a:blip r:embed="rId3">
            <a:alphaModFix amt="10000"/>
          </a:blip>
          <a:srcRect b="2866" l="3052" r="3043" t="2857"/>
          <a:stretch/>
        </p:blipFill>
        <p:spPr>
          <a:xfrm flipH="1">
            <a:off x="0" y="0"/>
            <a:ext cx="12192000" cy="6857999"/>
          </a:xfrm>
          <a:prstGeom prst="rect">
            <a:avLst/>
          </a:prstGeom>
          <a:noFill/>
          <a:ln>
            <a:noFill/>
          </a:ln>
        </p:spPr>
      </p:pic>
      <p:sp>
        <p:nvSpPr>
          <p:cNvPr id="462" name="Google Shape;462;p33"/>
          <p:cNvSpPr/>
          <p:nvPr/>
        </p:nvSpPr>
        <p:spPr>
          <a:xfrm>
            <a:off x="803400" y="2295825"/>
            <a:ext cx="10146000" cy="4053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463" name="Google Shape;463;p33"/>
          <p:cNvCxnSpPr/>
          <p:nvPr/>
        </p:nvCxnSpPr>
        <p:spPr>
          <a:xfrm rot="10800000">
            <a:off x="419119" y="6465972"/>
            <a:ext cx="10741800" cy="29100"/>
          </a:xfrm>
          <a:prstGeom prst="straightConnector1">
            <a:avLst/>
          </a:prstGeom>
          <a:noFill/>
          <a:ln cap="flat" cmpd="sng" w="12700">
            <a:solidFill>
              <a:srgbClr val="075A85"/>
            </a:solidFill>
            <a:prstDash val="solid"/>
            <a:round/>
            <a:headEnd len="sm" w="sm" type="none"/>
            <a:tailEnd len="sm" w="sm" type="none"/>
          </a:ln>
        </p:spPr>
      </p:cxnSp>
      <p:pic>
        <p:nvPicPr>
          <p:cNvPr id="464" name="Google Shape;464;p33" title="TSH-Logomark-lightbg-2color.png"/>
          <p:cNvPicPr preferRelativeResize="0"/>
          <p:nvPr/>
        </p:nvPicPr>
        <p:blipFill>
          <a:blip r:embed="rId4">
            <a:alphaModFix/>
          </a:blip>
          <a:stretch>
            <a:fillRect/>
          </a:stretch>
        </p:blipFill>
        <p:spPr>
          <a:xfrm>
            <a:off x="11303575" y="6239600"/>
            <a:ext cx="488700" cy="481848"/>
          </a:xfrm>
          <a:prstGeom prst="rect">
            <a:avLst/>
          </a:prstGeom>
          <a:noFill/>
          <a:ln>
            <a:noFill/>
          </a:ln>
        </p:spPr>
      </p:pic>
      <p:sp>
        <p:nvSpPr>
          <p:cNvPr id="465" name="Google Shape;465;p33"/>
          <p:cNvSpPr/>
          <p:nvPr/>
        </p:nvSpPr>
        <p:spPr>
          <a:xfrm>
            <a:off x="558800" y="406400"/>
            <a:ext cx="11406600" cy="2475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007EA4"/>
              </a:buClr>
              <a:buSzPts val="1200"/>
              <a:buFont typeface="Poppins"/>
              <a:buNone/>
            </a:pPr>
            <a:r>
              <a:rPr b="1" i="0" lang="en-US" sz="1200" u="none" cap="none" strike="noStrike">
                <a:solidFill>
                  <a:srgbClr val="007EA4"/>
                </a:solidFill>
                <a:latin typeface="Poppins"/>
                <a:ea typeface="Poppins"/>
                <a:cs typeface="Poppins"/>
                <a:sym typeface="Poppins"/>
              </a:rPr>
              <a:t>LOCATION ECONOMICS · ANNUAL OPERATIONAL NET</a:t>
            </a:r>
            <a:endParaRPr b="0" i="0" sz="1200" u="none" cap="none" strike="noStrike">
              <a:solidFill>
                <a:schemeClr val="dk1"/>
              </a:solidFill>
              <a:latin typeface="Calibri"/>
              <a:ea typeface="Calibri"/>
              <a:cs typeface="Calibri"/>
              <a:sym typeface="Calibri"/>
            </a:endParaRPr>
          </a:p>
        </p:txBody>
      </p:sp>
      <p:sp>
        <p:nvSpPr>
          <p:cNvPr id="466" name="Google Shape;466;p33"/>
          <p:cNvSpPr/>
          <p:nvPr/>
        </p:nvSpPr>
        <p:spPr>
          <a:xfrm>
            <a:off x="558800" y="742950"/>
            <a:ext cx="9810900" cy="469500"/>
          </a:xfrm>
          <a:prstGeom prst="rect">
            <a:avLst/>
          </a:prstGeom>
          <a:noFill/>
          <a:ln>
            <a:noFill/>
          </a:ln>
        </p:spPr>
        <p:txBody>
          <a:bodyPr anchorCtr="0" anchor="t" bIns="16925" lIns="16925" spcFirstLastPara="1" rIns="16925" wrap="square" tIns="16925">
            <a:noAutofit/>
          </a:bodyPr>
          <a:lstStyle/>
          <a:p>
            <a:pPr indent="0" lvl="0" marL="0" marR="0" rtl="0" algn="l">
              <a:lnSpc>
                <a:spcPct val="108000"/>
              </a:lnSpc>
              <a:spcBef>
                <a:spcPts val="0"/>
              </a:spcBef>
              <a:spcAft>
                <a:spcPts val="0"/>
              </a:spcAft>
              <a:buClr>
                <a:srgbClr val="0A3B4F"/>
              </a:buClr>
              <a:buSzPts val="2800"/>
              <a:buFont typeface="Poppins"/>
              <a:buNone/>
            </a:pPr>
            <a:r>
              <a:rPr b="1" i="0" lang="en-US" sz="2800" u="none" cap="none" strike="noStrike">
                <a:solidFill>
                  <a:srgbClr val="0A3B4F"/>
                </a:solidFill>
                <a:latin typeface="Poppins"/>
                <a:ea typeface="Poppins"/>
                <a:cs typeface="Poppins"/>
                <a:sym typeface="Poppins"/>
              </a:rPr>
              <a:t>Each new location traces the same </a:t>
            </a:r>
            <a:r>
              <a:rPr b="1" i="0" lang="en-US" sz="2800" u="none" cap="none" strike="noStrike">
                <a:solidFill>
                  <a:srgbClr val="007EA4"/>
                </a:solidFill>
                <a:latin typeface="Poppins"/>
                <a:ea typeface="Poppins"/>
                <a:cs typeface="Poppins"/>
                <a:sym typeface="Poppins"/>
              </a:rPr>
              <a:t>J‑curve</a:t>
            </a:r>
            <a:endParaRPr b="0" i="0" sz="2800" u="none" cap="none" strike="noStrike">
              <a:solidFill>
                <a:schemeClr val="dk1"/>
              </a:solidFill>
              <a:latin typeface="Calibri"/>
              <a:ea typeface="Calibri"/>
              <a:cs typeface="Calibri"/>
              <a:sym typeface="Calibri"/>
            </a:endParaRPr>
          </a:p>
        </p:txBody>
      </p:sp>
      <p:grpSp>
        <p:nvGrpSpPr>
          <p:cNvPr id="467" name="Google Shape;467;p33"/>
          <p:cNvGrpSpPr/>
          <p:nvPr/>
        </p:nvGrpSpPr>
        <p:grpSpPr>
          <a:xfrm>
            <a:off x="903900" y="2186270"/>
            <a:ext cx="10045556" cy="4053468"/>
            <a:chOff x="558800" y="2135972"/>
            <a:chExt cx="10045556" cy="4366550"/>
          </a:xfrm>
        </p:grpSpPr>
        <p:pic>
          <p:nvPicPr>
            <p:cNvPr descr="preencoded.png" id="468" name="Google Shape;468;p33"/>
            <p:cNvPicPr preferRelativeResize="0"/>
            <p:nvPr/>
          </p:nvPicPr>
          <p:blipFill rotWithShape="1">
            <a:blip r:embed="rId5">
              <a:alphaModFix/>
            </a:blip>
            <a:srcRect b="0" l="0" r="0" t="0"/>
            <a:stretch/>
          </p:blipFill>
          <p:spPr>
            <a:xfrm>
              <a:off x="558800" y="2135972"/>
              <a:ext cx="9915532" cy="3831992"/>
            </a:xfrm>
            <a:prstGeom prst="rect">
              <a:avLst/>
            </a:prstGeom>
            <a:noFill/>
            <a:ln>
              <a:noFill/>
            </a:ln>
          </p:spPr>
        </p:pic>
        <p:sp>
          <p:nvSpPr>
            <p:cNvPr id="469" name="Google Shape;469;p33"/>
            <p:cNvSpPr/>
            <p:nvPr/>
          </p:nvSpPr>
          <p:spPr>
            <a:xfrm>
              <a:off x="772007" y="5546703"/>
              <a:ext cx="321300" cy="125100"/>
            </a:xfrm>
            <a:prstGeom prst="rect">
              <a:avLst/>
            </a:prstGeom>
            <a:noFill/>
            <a:ln>
              <a:noFill/>
            </a:ln>
          </p:spPr>
          <p:txBody>
            <a:bodyPr anchorCtr="0" anchor="t" bIns="15150" lIns="15150" spcFirstLastPara="1" rIns="15150" wrap="square" tIns="15150">
              <a:noAutofit/>
            </a:bodyPr>
            <a:lstStyle/>
            <a:p>
              <a:pPr indent="0" lvl="0" marL="0" marR="0" rtl="0" algn="l">
                <a:lnSpc>
                  <a:spcPct val="100000"/>
                </a:lnSpc>
                <a:spcBef>
                  <a:spcPts val="0"/>
                </a:spcBef>
                <a:spcAft>
                  <a:spcPts val="0"/>
                </a:spcAft>
                <a:buClr>
                  <a:srgbClr val="5C7782"/>
                </a:buClr>
                <a:buSzPts val="806"/>
                <a:buFont typeface="Poppins"/>
                <a:buNone/>
              </a:pPr>
              <a:r>
                <a:rPr b="0" i="0" lang="en-US" sz="806" u="none" cap="none" strike="noStrike">
                  <a:solidFill>
                    <a:srgbClr val="5C7782"/>
                  </a:solidFill>
                  <a:latin typeface="Poppins"/>
                  <a:ea typeface="Poppins"/>
                  <a:cs typeface="Poppins"/>
                  <a:sym typeface="Poppins"/>
                </a:rPr>
                <a:t>−$2M</a:t>
              </a:r>
              <a:endParaRPr b="0" i="0" sz="806" u="none" cap="none" strike="noStrike">
                <a:solidFill>
                  <a:schemeClr val="dk1"/>
                </a:solidFill>
                <a:latin typeface="Calibri"/>
                <a:ea typeface="Calibri"/>
                <a:cs typeface="Calibri"/>
                <a:sym typeface="Calibri"/>
              </a:endParaRPr>
            </a:p>
          </p:txBody>
        </p:sp>
        <p:sp>
          <p:nvSpPr>
            <p:cNvPr id="470" name="Google Shape;470;p33"/>
            <p:cNvSpPr/>
            <p:nvPr/>
          </p:nvSpPr>
          <p:spPr>
            <a:xfrm>
              <a:off x="915566" y="4821356"/>
              <a:ext cx="177600" cy="125100"/>
            </a:xfrm>
            <a:prstGeom prst="rect">
              <a:avLst/>
            </a:prstGeom>
            <a:noFill/>
            <a:ln>
              <a:noFill/>
            </a:ln>
          </p:spPr>
          <p:txBody>
            <a:bodyPr anchorCtr="0" anchor="t" bIns="15150" lIns="15150" spcFirstLastPara="1" rIns="15150" wrap="square" tIns="15150">
              <a:noAutofit/>
            </a:bodyPr>
            <a:lstStyle/>
            <a:p>
              <a:pPr indent="0" lvl="0" marL="0" marR="0" rtl="0" algn="l">
                <a:lnSpc>
                  <a:spcPct val="100000"/>
                </a:lnSpc>
                <a:spcBef>
                  <a:spcPts val="0"/>
                </a:spcBef>
                <a:spcAft>
                  <a:spcPts val="0"/>
                </a:spcAft>
                <a:buClr>
                  <a:srgbClr val="0A3B4F"/>
                </a:buClr>
                <a:buSzPts val="806"/>
                <a:buFont typeface="Poppins"/>
                <a:buNone/>
              </a:pPr>
              <a:r>
                <a:rPr b="0" i="0" lang="en-US" sz="806" u="none" cap="none" strike="noStrike">
                  <a:solidFill>
                    <a:srgbClr val="0A3B4F"/>
                  </a:solidFill>
                  <a:latin typeface="Poppins"/>
                  <a:ea typeface="Poppins"/>
                  <a:cs typeface="Poppins"/>
                  <a:sym typeface="Poppins"/>
                </a:rPr>
                <a:t>$0</a:t>
              </a:r>
              <a:endParaRPr b="0" i="0" sz="806" u="none" cap="none" strike="noStrike">
                <a:solidFill>
                  <a:schemeClr val="dk1"/>
                </a:solidFill>
                <a:latin typeface="Calibri"/>
                <a:ea typeface="Calibri"/>
                <a:cs typeface="Calibri"/>
                <a:sym typeface="Calibri"/>
              </a:endParaRPr>
            </a:p>
          </p:txBody>
        </p:sp>
        <p:sp>
          <p:nvSpPr>
            <p:cNvPr id="471" name="Google Shape;471;p33"/>
            <p:cNvSpPr/>
            <p:nvPr/>
          </p:nvSpPr>
          <p:spPr>
            <a:xfrm>
              <a:off x="831883" y="4096010"/>
              <a:ext cx="261300" cy="125100"/>
            </a:xfrm>
            <a:prstGeom prst="rect">
              <a:avLst/>
            </a:prstGeom>
            <a:noFill/>
            <a:ln>
              <a:noFill/>
            </a:ln>
          </p:spPr>
          <p:txBody>
            <a:bodyPr anchorCtr="0" anchor="t" bIns="15150" lIns="15150" spcFirstLastPara="1" rIns="15150" wrap="square" tIns="15150">
              <a:noAutofit/>
            </a:bodyPr>
            <a:lstStyle/>
            <a:p>
              <a:pPr indent="0" lvl="0" marL="0" marR="0" rtl="0" algn="l">
                <a:lnSpc>
                  <a:spcPct val="100000"/>
                </a:lnSpc>
                <a:spcBef>
                  <a:spcPts val="0"/>
                </a:spcBef>
                <a:spcAft>
                  <a:spcPts val="0"/>
                </a:spcAft>
                <a:buClr>
                  <a:srgbClr val="5C7782"/>
                </a:buClr>
                <a:buSzPts val="806"/>
                <a:buFont typeface="Poppins"/>
                <a:buNone/>
              </a:pPr>
              <a:r>
                <a:rPr b="0" i="0" lang="en-US" sz="806" u="none" cap="none" strike="noStrike">
                  <a:solidFill>
                    <a:srgbClr val="5C7782"/>
                  </a:solidFill>
                  <a:latin typeface="Poppins"/>
                  <a:ea typeface="Poppins"/>
                  <a:cs typeface="Poppins"/>
                  <a:sym typeface="Poppins"/>
                </a:rPr>
                <a:t>$2M</a:t>
              </a:r>
              <a:endParaRPr b="0" i="0" sz="806" u="none" cap="none" strike="noStrike">
                <a:solidFill>
                  <a:schemeClr val="dk1"/>
                </a:solidFill>
                <a:latin typeface="Calibri"/>
                <a:ea typeface="Calibri"/>
                <a:cs typeface="Calibri"/>
                <a:sym typeface="Calibri"/>
              </a:endParaRPr>
            </a:p>
          </p:txBody>
        </p:sp>
        <p:sp>
          <p:nvSpPr>
            <p:cNvPr id="472" name="Google Shape;472;p33"/>
            <p:cNvSpPr/>
            <p:nvPr/>
          </p:nvSpPr>
          <p:spPr>
            <a:xfrm>
              <a:off x="824687" y="3370663"/>
              <a:ext cx="268800" cy="125100"/>
            </a:xfrm>
            <a:prstGeom prst="rect">
              <a:avLst/>
            </a:prstGeom>
            <a:noFill/>
            <a:ln>
              <a:noFill/>
            </a:ln>
          </p:spPr>
          <p:txBody>
            <a:bodyPr anchorCtr="0" anchor="t" bIns="15150" lIns="15150" spcFirstLastPara="1" rIns="15150" wrap="square" tIns="15150">
              <a:noAutofit/>
            </a:bodyPr>
            <a:lstStyle/>
            <a:p>
              <a:pPr indent="0" lvl="0" marL="0" marR="0" rtl="0" algn="l">
                <a:lnSpc>
                  <a:spcPct val="100000"/>
                </a:lnSpc>
                <a:spcBef>
                  <a:spcPts val="0"/>
                </a:spcBef>
                <a:spcAft>
                  <a:spcPts val="0"/>
                </a:spcAft>
                <a:buClr>
                  <a:srgbClr val="5C7782"/>
                </a:buClr>
                <a:buSzPts val="806"/>
                <a:buFont typeface="Poppins"/>
                <a:buNone/>
              </a:pPr>
              <a:r>
                <a:rPr b="0" i="0" lang="en-US" sz="806" u="none" cap="none" strike="noStrike">
                  <a:solidFill>
                    <a:srgbClr val="5C7782"/>
                  </a:solidFill>
                  <a:latin typeface="Poppins"/>
                  <a:ea typeface="Poppins"/>
                  <a:cs typeface="Poppins"/>
                  <a:sym typeface="Poppins"/>
                </a:rPr>
                <a:t>$4M</a:t>
              </a:r>
              <a:endParaRPr b="0" i="0" sz="806" u="none" cap="none" strike="noStrike">
                <a:solidFill>
                  <a:schemeClr val="dk1"/>
                </a:solidFill>
                <a:latin typeface="Calibri"/>
                <a:ea typeface="Calibri"/>
                <a:cs typeface="Calibri"/>
                <a:sym typeface="Calibri"/>
              </a:endParaRPr>
            </a:p>
          </p:txBody>
        </p:sp>
        <p:sp>
          <p:nvSpPr>
            <p:cNvPr id="473" name="Google Shape;473;p33"/>
            <p:cNvSpPr/>
            <p:nvPr/>
          </p:nvSpPr>
          <p:spPr>
            <a:xfrm>
              <a:off x="825220" y="2645228"/>
              <a:ext cx="268200" cy="125100"/>
            </a:xfrm>
            <a:prstGeom prst="rect">
              <a:avLst/>
            </a:prstGeom>
            <a:noFill/>
            <a:ln>
              <a:noFill/>
            </a:ln>
          </p:spPr>
          <p:txBody>
            <a:bodyPr anchorCtr="0" anchor="t" bIns="15150" lIns="15150" spcFirstLastPara="1" rIns="15150" wrap="square" tIns="15150">
              <a:noAutofit/>
            </a:bodyPr>
            <a:lstStyle/>
            <a:p>
              <a:pPr indent="0" lvl="0" marL="0" marR="0" rtl="0" algn="l">
                <a:lnSpc>
                  <a:spcPct val="100000"/>
                </a:lnSpc>
                <a:spcBef>
                  <a:spcPts val="0"/>
                </a:spcBef>
                <a:spcAft>
                  <a:spcPts val="0"/>
                </a:spcAft>
                <a:buClr>
                  <a:srgbClr val="5C7782"/>
                </a:buClr>
                <a:buSzPts val="806"/>
                <a:buFont typeface="Poppins"/>
                <a:buNone/>
              </a:pPr>
              <a:r>
                <a:rPr b="0" i="0" lang="en-US" sz="806" u="none" cap="none" strike="noStrike">
                  <a:solidFill>
                    <a:srgbClr val="5C7782"/>
                  </a:solidFill>
                  <a:latin typeface="Poppins"/>
                  <a:ea typeface="Poppins"/>
                  <a:cs typeface="Poppins"/>
                  <a:sym typeface="Poppins"/>
                </a:rPr>
                <a:t>$6M</a:t>
              </a:r>
              <a:endParaRPr b="0" i="0" sz="806" u="none" cap="none" strike="noStrike">
                <a:solidFill>
                  <a:schemeClr val="dk1"/>
                </a:solidFill>
                <a:latin typeface="Calibri"/>
                <a:ea typeface="Calibri"/>
                <a:cs typeface="Calibri"/>
                <a:sym typeface="Calibri"/>
              </a:endParaRPr>
            </a:p>
          </p:txBody>
        </p:sp>
        <p:sp>
          <p:nvSpPr>
            <p:cNvPr id="474" name="Google Shape;474;p33"/>
            <p:cNvSpPr/>
            <p:nvPr/>
          </p:nvSpPr>
          <p:spPr>
            <a:xfrm>
              <a:off x="1161465" y="5686442"/>
              <a:ext cx="357300" cy="136500"/>
            </a:xfrm>
            <a:prstGeom prst="rect">
              <a:avLst/>
            </a:prstGeom>
            <a:noFill/>
            <a:ln>
              <a:noFill/>
            </a:ln>
          </p:spPr>
          <p:txBody>
            <a:bodyPr anchorCtr="0" anchor="t" bIns="15150" lIns="15150" spcFirstLastPara="1" rIns="15150" wrap="square" tIns="15150">
              <a:noAutofit/>
            </a:bodyPr>
            <a:lstStyle/>
            <a:p>
              <a:pPr indent="0" lvl="0" marL="0" marR="0" rtl="0" algn="l">
                <a:lnSpc>
                  <a:spcPct val="100000"/>
                </a:lnSpc>
                <a:spcBef>
                  <a:spcPts val="0"/>
                </a:spcBef>
                <a:spcAft>
                  <a:spcPts val="0"/>
                </a:spcAft>
                <a:buClr>
                  <a:srgbClr val="0A3B4F"/>
                </a:buClr>
                <a:buSzPts val="895"/>
                <a:buFont typeface="Poppins"/>
                <a:buNone/>
              </a:pPr>
              <a:r>
                <a:rPr b="1" i="0" lang="en-US" sz="895" u="none" cap="none" strike="noStrike">
                  <a:solidFill>
                    <a:srgbClr val="0A3B4F"/>
                  </a:solidFill>
                  <a:latin typeface="Poppins"/>
                  <a:ea typeface="Poppins"/>
                  <a:cs typeface="Poppins"/>
                  <a:sym typeface="Poppins"/>
                </a:rPr>
                <a:t>Open</a:t>
              </a:r>
              <a:endParaRPr b="0" i="0" sz="895" u="none" cap="none" strike="noStrike">
                <a:solidFill>
                  <a:schemeClr val="dk1"/>
                </a:solidFill>
                <a:latin typeface="Calibri"/>
                <a:ea typeface="Calibri"/>
                <a:cs typeface="Calibri"/>
                <a:sym typeface="Calibri"/>
              </a:endParaRPr>
            </a:p>
          </p:txBody>
        </p:sp>
        <p:sp>
          <p:nvSpPr>
            <p:cNvPr id="475" name="Google Shape;475;p33"/>
            <p:cNvSpPr/>
            <p:nvPr/>
          </p:nvSpPr>
          <p:spPr>
            <a:xfrm>
              <a:off x="2190144" y="5686442"/>
              <a:ext cx="379200" cy="136500"/>
            </a:xfrm>
            <a:prstGeom prst="rect">
              <a:avLst/>
            </a:prstGeom>
            <a:noFill/>
            <a:ln>
              <a:noFill/>
            </a:ln>
          </p:spPr>
          <p:txBody>
            <a:bodyPr anchorCtr="0" anchor="t" bIns="15150" lIns="15150" spcFirstLastPara="1" rIns="15150" wrap="square" tIns="15150">
              <a:noAutofit/>
            </a:bodyPr>
            <a:lstStyle/>
            <a:p>
              <a:pPr indent="0" lvl="0" marL="0" marR="0" rtl="0" algn="l">
                <a:lnSpc>
                  <a:spcPct val="100000"/>
                </a:lnSpc>
                <a:spcBef>
                  <a:spcPts val="0"/>
                </a:spcBef>
                <a:spcAft>
                  <a:spcPts val="0"/>
                </a:spcAft>
                <a:buClr>
                  <a:srgbClr val="0A3B4F"/>
                </a:buClr>
                <a:buSzPts val="895"/>
                <a:buFont typeface="Poppins"/>
                <a:buNone/>
              </a:pPr>
              <a:r>
                <a:rPr b="1" i="0" lang="en-US" sz="895" u="none" cap="none" strike="noStrike">
                  <a:solidFill>
                    <a:srgbClr val="0A3B4F"/>
                  </a:solidFill>
                  <a:latin typeface="Poppins"/>
                  <a:ea typeface="Poppins"/>
                  <a:cs typeface="Poppins"/>
                  <a:sym typeface="Poppins"/>
                </a:rPr>
                <a:t>Year 1</a:t>
              </a:r>
              <a:endParaRPr b="0" i="0" sz="895" u="none" cap="none" strike="noStrike">
                <a:solidFill>
                  <a:schemeClr val="dk1"/>
                </a:solidFill>
                <a:latin typeface="Calibri"/>
                <a:ea typeface="Calibri"/>
                <a:cs typeface="Calibri"/>
                <a:sym typeface="Calibri"/>
              </a:endParaRPr>
            </a:p>
          </p:txBody>
        </p:sp>
        <p:sp>
          <p:nvSpPr>
            <p:cNvPr id="476" name="Google Shape;476;p33"/>
            <p:cNvSpPr/>
            <p:nvPr/>
          </p:nvSpPr>
          <p:spPr>
            <a:xfrm>
              <a:off x="3407734" y="5686442"/>
              <a:ext cx="403500" cy="136500"/>
            </a:xfrm>
            <a:prstGeom prst="rect">
              <a:avLst/>
            </a:prstGeom>
            <a:noFill/>
            <a:ln>
              <a:noFill/>
            </a:ln>
          </p:spPr>
          <p:txBody>
            <a:bodyPr anchorCtr="0" anchor="t" bIns="15150" lIns="15150" spcFirstLastPara="1" rIns="15150" wrap="square" tIns="15150">
              <a:noAutofit/>
            </a:bodyPr>
            <a:lstStyle/>
            <a:p>
              <a:pPr indent="0" lvl="0" marL="0" marR="0" rtl="0" algn="l">
                <a:lnSpc>
                  <a:spcPct val="100000"/>
                </a:lnSpc>
                <a:spcBef>
                  <a:spcPts val="0"/>
                </a:spcBef>
                <a:spcAft>
                  <a:spcPts val="0"/>
                </a:spcAft>
                <a:buClr>
                  <a:srgbClr val="0A3B4F"/>
                </a:buClr>
                <a:buSzPts val="895"/>
                <a:buFont typeface="Poppins"/>
                <a:buNone/>
              </a:pPr>
              <a:r>
                <a:rPr b="1" i="0" lang="en-US" sz="895" u="none" cap="none" strike="noStrike">
                  <a:solidFill>
                    <a:srgbClr val="0A3B4F"/>
                  </a:solidFill>
                  <a:latin typeface="Poppins"/>
                  <a:ea typeface="Poppins"/>
                  <a:cs typeface="Poppins"/>
                  <a:sym typeface="Poppins"/>
                </a:rPr>
                <a:t>Year 2</a:t>
              </a:r>
              <a:endParaRPr b="0" i="0" sz="895" u="none" cap="none" strike="noStrike">
                <a:solidFill>
                  <a:schemeClr val="dk1"/>
                </a:solidFill>
                <a:latin typeface="Calibri"/>
                <a:ea typeface="Calibri"/>
                <a:cs typeface="Calibri"/>
                <a:sym typeface="Calibri"/>
              </a:endParaRPr>
            </a:p>
          </p:txBody>
        </p:sp>
        <p:sp>
          <p:nvSpPr>
            <p:cNvPr id="477" name="Google Shape;477;p33"/>
            <p:cNvSpPr/>
            <p:nvPr/>
          </p:nvSpPr>
          <p:spPr>
            <a:xfrm>
              <a:off x="4635983" y="5686442"/>
              <a:ext cx="406500" cy="136500"/>
            </a:xfrm>
            <a:prstGeom prst="rect">
              <a:avLst/>
            </a:prstGeom>
            <a:noFill/>
            <a:ln>
              <a:noFill/>
            </a:ln>
          </p:spPr>
          <p:txBody>
            <a:bodyPr anchorCtr="0" anchor="t" bIns="15150" lIns="15150" spcFirstLastPara="1" rIns="15150" wrap="square" tIns="15150">
              <a:noAutofit/>
            </a:bodyPr>
            <a:lstStyle/>
            <a:p>
              <a:pPr indent="0" lvl="0" marL="0" marR="0" rtl="0" algn="l">
                <a:lnSpc>
                  <a:spcPct val="100000"/>
                </a:lnSpc>
                <a:spcBef>
                  <a:spcPts val="0"/>
                </a:spcBef>
                <a:spcAft>
                  <a:spcPts val="0"/>
                </a:spcAft>
                <a:buClr>
                  <a:srgbClr val="0A3B4F"/>
                </a:buClr>
                <a:buSzPts val="895"/>
                <a:buFont typeface="Poppins"/>
                <a:buNone/>
              </a:pPr>
              <a:r>
                <a:rPr b="1" i="0" lang="en-US" sz="895" u="none" cap="none" strike="noStrike">
                  <a:solidFill>
                    <a:srgbClr val="0A3B4F"/>
                  </a:solidFill>
                  <a:latin typeface="Poppins"/>
                  <a:ea typeface="Poppins"/>
                  <a:cs typeface="Poppins"/>
                  <a:sym typeface="Poppins"/>
                </a:rPr>
                <a:t>Year 3</a:t>
              </a:r>
              <a:endParaRPr b="0" i="0" sz="895" u="none" cap="none" strike="noStrike">
                <a:solidFill>
                  <a:schemeClr val="dk1"/>
                </a:solidFill>
                <a:latin typeface="Calibri"/>
                <a:ea typeface="Calibri"/>
                <a:cs typeface="Calibri"/>
                <a:sym typeface="Calibri"/>
              </a:endParaRPr>
            </a:p>
          </p:txBody>
        </p:sp>
        <p:sp>
          <p:nvSpPr>
            <p:cNvPr id="478" name="Google Shape;478;p33"/>
            <p:cNvSpPr/>
            <p:nvPr/>
          </p:nvSpPr>
          <p:spPr>
            <a:xfrm>
              <a:off x="5862234" y="5686442"/>
              <a:ext cx="413400" cy="136500"/>
            </a:xfrm>
            <a:prstGeom prst="rect">
              <a:avLst/>
            </a:prstGeom>
            <a:noFill/>
            <a:ln>
              <a:noFill/>
            </a:ln>
          </p:spPr>
          <p:txBody>
            <a:bodyPr anchorCtr="0" anchor="t" bIns="15150" lIns="15150" spcFirstLastPara="1" rIns="15150" wrap="square" tIns="15150">
              <a:noAutofit/>
            </a:bodyPr>
            <a:lstStyle/>
            <a:p>
              <a:pPr indent="0" lvl="0" marL="0" marR="0" rtl="0" algn="l">
                <a:lnSpc>
                  <a:spcPct val="100000"/>
                </a:lnSpc>
                <a:spcBef>
                  <a:spcPts val="0"/>
                </a:spcBef>
                <a:spcAft>
                  <a:spcPts val="0"/>
                </a:spcAft>
                <a:buClr>
                  <a:srgbClr val="0A3B4F"/>
                </a:buClr>
                <a:buSzPts val="895"/>
                <a:buFont typeface="Poppins"/>
                <a:buNone/>
              </a:pPr>
              <a:r>
                <a:rPr b="1" i="0" lang="en-US" sz="895" u="none" cap="none" strike="noStrike">
                  <a:solidFill>
                    <a:srgbClr val="0A3B4F"/>
                  </a:solidFill>
                  <a:latin typeface="Poppins"/>
                  <a:ea typeface="Poppins"/>
                  <a:cs typeface="Poppins"/>
                  <a:sym typeface="Poppins"/>
                </a:rPr>
                <a:t>Year 4</a:t>
              </a:r>
              <a:endParaRPr b="0" i="0" sz="895" u="none" cap="none" strike="noStrike">
                <a:solidFill>
                  <a:schemeClr val="dk1"/>
                </a:solidFill>
                <a:latin typeface="Calibri"/>
                <a:ea typeface="Calibri"/>
                <a:cs typeface="Calibri"/>
                <a:sym typeface="Calibri"/>
              </a:endParaRPr>
            </a:p>
          </p:txBody>
        </p:sp>
        <p:sp>
          <p:nvSpPr>
            <p:cNvPr id="479" name="Google Shape;479;p33"/>
            <p:cNvSpPr/>
            <p:nvPr/>
          </p:nvSpPr>
          <p:spPr>
            <a:xfrm>
              <a:off x="7092883" y="5686442"/>
              <a:ext cx="411300" cy="136500"/>
            </a:xfrm>
            <a:prstGeom prst="rect">
              <a:avLst/>
            </a:prstGeom>
            <a:noFill/>
            <a:ln>
              <a:noFill/>
            </a:ln>
          </p:spPr>
          <p:txBody>
            <a:bodyPr anchorCtr="0" anchor="t" bIns="15150" lIns="15150" spcFirstLastPara="1" rIns="15150" wrap="square" tIns="15150">
              <a:noAutofit/>
            </a:bodyPr>
            <a:lstStyle/>
            <a:p>
              <a:pPr indent="0" lvl="0" marL="0" marR="0" rtl="0" algn="l">
                <a:lnSpc>
                  <a:spcPct val="100000"/>
                </a:lnSpc>
                <a:spcBef>
                  <a:spcPts val="0"/>
                </a:spcBef>
                <a:spcAft>
                  <a:spcPts val="0"/>
                </a:spcAft>
                <a:buClr>
                  <a:srgbClr val="0A3B4F"/>
                </a:buClr>
                <a:buSzPts val="895"/>
                <a:buFont typeface="Poppins"/>
                <a:buNone/>
              </a:pPr>
              <a:r>
                <a:rPr b="1" i="0" lang="en-US" sz="895" u="none" cap="none" strike="noStrike">
                  <a:solidFill>
                    <a:srgbClr val="0A3B4F"/>
                  </a:solidFill>
                  <a:latin typeface="Poppins"/>
                  <a:ea typeface="Poppins"/>
                  <a:cs typeface="Poppins"/>
                  <a:sym typeface="Poppins"/>
                </a:rPr>
                <a:t>Year 5</a:t>
              </a:r>
              <a:endParaRPr b="0" i="0" sz="895" u="none" cap="none" strike="noStrike">
                <a:solidFill>
                  <a:schemeClr val="dk1"/>
                </a:solidFill>
                <a:latin typeface="Calibri"/>
                <a:ea typeface="Calibri"/>
                <a:cs typeface="Calibri"/>
                <a:sym typeface="Calibri"/>
              </a:endParaRPr>
            </a:p>
          </p:txBody>
        </p:sp>
        <p:sp>
          <p:nvSpPr>
            <p:cNvPr id="480" name="Google Shape;480;p33"/>
            <p:cNvSpPr/>
            <p:nvPr/>
          </p:nvSpPr>
          <p:spPr>
            <a:xfrm>
              <a:off x="8322776" y="5686442"/>
              <a:ext cx="410700" cy="136500"/>
            </a:xfrm>
            <a:prstGeom prst="rect">
              <a:avLst/>
            </a:prstGeom>
            <a:noFill/>
            <a:ln>
              <a:noFill/>
            </a:ln>
          </p:spPr>
          <p:txBody>
            <a:bodyPr anchorCtr="0" anchor="t" bIns="15150" lIns="15150" spcFirstLastPara="1" rIns="15150" wrap="square" tIns="15150">
              <a:noAutofit/>
            </a:bodyPr>
            <a:lstStyle/>
            <a:p>
              <a:pPr indent="0" lvl="0" marL="0" marR="0" rtl="0" algn="l">
                <a:lnSpc>
                  <a:spcPct val="100000"/>
                </a:lnSpc>
                <a:spcBef>
                  <a:spcPts val="0"/>
                </a:spcBef>
                <a:spcAft>
                  <a:spcPts val="0"/>
                </a:spcAft>
                <a:buClr>
                  <a:srgbClr val="0A3B4F"/>
                </a:buClr>
                <a:buSzPts val="895"/>
                <a:buFont typeface="Poppins"/>
                <a:buNone/>
              </a:pPr>
              <a:r>
                <a:rPr b="1" i="0" lang="en-US" sz="895" u="none" cap="none" strike="noStrike">
                  <a:solidFill>
                    <a:srgbClr val="0A3B4F"/>
                  </a:solidFill>
                  <a:latin typeface="Poppins"/>
                  <a:ea typeface="Poppins"/>
                  <a:cs typeface="Poppins"/>
                  <a:sym typeface="Poppins"/>
                </a:rPr>
                <a:t>Year 6</a:t>
              </a:r>
              <a:endParaRPr b="0" i="0" sz="895" u="none" cap="none" strike="noStrike">
                <a:solidFill>
                  <a:schemeClr val="dk1"/>
                </a:solidFill>
                <a:latin typeface="Calibri"/>
                <a:ea typeface="Calibri"/>
                <a:cs typeface="Calibri"/>
                <a:sym typeface="Calibri"/>
              </a:endParaRPr>
            </a:p>
          </p:txBody>
        </p:sp>
        <p:sp>
          <p:nvSpPr>
            <p:cNvPr id="481" name="Google Shape;481;p33"/>
            <p:cNvSpPr/>
            <p:nvPr/>
          </p:nvSpPr>
          <p:spPr>
            <a:xfrm>
              <a:off x="9557777" y="5686442"/>
              <a:ext cx="400500" cy="136500"/>
            </a:xfrm>
            <a:prstGeom prst="rect">
              <a:avLst/>
            </a:prstGeom>
            <a:noFill/>
            <a:ln>
              <a:noFill/>
            </a:ln>
          </p:spPr>
          <p:txBody>
            <a:bodyPr anchorCtr="0" anchor="t" bIns="15150" lIns="15150" spcFirstLastPara="1" rIns="15150" wrap="square" tIns="15150">
              <a:noAutofit/>
            </a:bodyPr>
            <a:lstStyle/>
            <a:p>
              <a:pPr indent="0" lvl="0" marL="0" marR="0" rtl="0" algn="l">
                <a:lnSpc>
                  <a:spcPct val="100000"/>
                </a:lnSpc>
                <a:spcBef>
                  <a:spcPts val="0"/>
                </a:spcBef>
                <a:spcAft>
                  <a:spcPts val="0"/>
                </a:spcAft>
                <a:buClr>
                  <a:srgbClr val="0A3B4F"/>
                </a:buClr>
                <a:buSzPts val="895"/>
                <a:buFont typeface="Poppins"/>
                <a:buNone/>
              </a:pPr>
              <a:r>
                <a:rPr b="1" i="0" lang="en-US" sz="895" u="none" cap="none" strike="noStrike">
                  <a:solidFill>
                    <a:srgbClr val="0A3B4F"/>
                  </a:solidFill>
                  <a:latin typeface="Poppins"/>
                  <a:ea typeface="Poppins"/>
                  <a:cs typeface="Poppins"/>
                  <a:sym typeface="Poppins"/>
                </a:rPr>
                <a:t>Year 7</a:t>
              </a:r>
              <a:endParaRPr b="0" i="0" sz="895" u="none" cap="none" strike="noStrike">
                <a:solidFill>
                  <a:schemeClr val="dk1"/>
                </a:solidFill>
                <a:latin typeface="Calibri"/>
                <a:ea typeface="Calibri"/>
                <a:cs typeface="Calibri"/>
                <a:sym typeface="Calibri"/>
              </a:endParaRPr>
            </a:p>
          </p:txBody>
        </p:sp>
        <p:sp>
          <p:nvSpPr>
            <p:cNvPr id="482" name="Google Shape;482;p33"/>
            <p:cNvSpPr/>
            <p:nvPr/>
          </p:nvSpPr>
          <p:spPr>
            <a:xfrm rot="-5400000">
              <a:off x="-231475" y="3914776"/>
              <a:ext cx="1908900" cy="125100"/>
            </a:xfrm>
            <a:prstGeom prst="rect">
              <a:avLst/>
            </a:prstGeom>
            <a:noFill/>
            <a:ln>
              <a:noFill/>
            </a:ln>
          </p:spPr>
          <p:txBody>
            <a:bodyPr anchorCtr="0" anchor="t" bIns="15150" lIns="15150" spcFirstLastPara="1" rIns="15150" wrap="square" tIns="15150">
              <a:noAutofit/>
            </a:bodyPr>
            <a:lstStyle/>
            <a:p>
              <a:pPr indent="0" lvl="0" marL="0" marR="0" rtl="0" algn="l">
                <a:lnSpc>
                  <a:spcPct val="100000"/>
                </a:lnSpc>
                <a:spcBef>
                  <a:spcPts val="0"/>
                </a:spcBef>
                <a:spcAft>
                  <a:spcPts val="0"/>
                </a:spcAft>
                <a:buClr>
                  <a:srgbClr val="0A3B4F"/>
                </a:buClr>
                <a:buSzPts val="806"/>
                <a:buFont typeface="Poppins"/>
                <a:buNone/>
              </a:pPr>
              <a:r>
                <a:rPr b="1" i="0" lang="en-US" sz="806" u="none" cap="none" strike="noStrike">
                  <a:solidFill>
                    <a:srgbClr val="0A3B4F"/>
                  </a:solidFill>
                  <a:latin typeface="Poppins"/>
                  <a:ea typeface="Poppins"/>
                  <a:cs typeface="Poppins"/>
                  <a:sym typeface="Poppins"/>
                </a:rPr>
                <a:t>ANNUAL OPERATIONAL NET (USD)</a:t>
              </a:r>
              <a:endParaRPr b="0" i="0" sz="806" u="none" cap="none" strike="noStrike">
                <a:solidFill>
                  <a:schemeClr val="dk1"/>
                </a:solidFill>
                <a:latin typeface="Calibri"/>
                <a:ea typeface="Calibri"/>
                <a:cs typeface="Calibri"/>
                <a:sym typeface="Calibri"/>
              </a:endParaRPr>
            </a:p>
          </p:txBody>
        </p:sp>
        <p:sp>
          <p:nvSpPr>
            <p:cNvPr id="483" name="Google Shape;483;p33"/>
            <p:cNvSpPr/>
            <p:nvPr/>
          </p:nvSpPr>
          <p:spPr>
            <a:xfrm>
              <a:off x="2436610" y="4596681"/>
              <a:ext cx="885300" cy="125100"/>
            </a:xfrm>
            <a:prstGeom prst="rect">
              <a:avLst/>
            </a:prstGeom>
            <a:noFill/>
            <a:ln>
              <a:noFill/>
            </a:ln>
          </p:spPr>
          <p:txBody>
            <a:bodyPr anchorCtr="0" anchor="t" bIns="15150" lIns="15150" spcFirstLastPara="1" rIns="15150" wrap="square" tIns="15150">
              <a:noAutofit/>
            </a:bodyPr>
            <a:lstStyle/>
            <a:p>
              <a:pPr indent="0" lvl="0" marL="0" marR="0" rtl="0" algn="l">
                <a:lnSpc>
                  <a:spcPct val="100000"/>
                </a:lnSpc>
                <a:spcBef>
                  <a:spcPts val="0"/>
                </a:spcBef>
                <a:spcAft>
                  <a:spcPts val="0"/>
                </a:spcAft>
                <a:buClr>
                  <a:srgbClr val="B23A2A"/>
                </a:buClr>
                <a:buSzPts val="806"/>
                <a:buFont typeface="Poppins"/>
                <a:buNone/>
              </a:pPr>
              <a:r>
                <a:rPr b="1" i="0" lang="en-US" sz="806" u="none" cap="none" strike="noStrike">
                  <a:solidFill>
                    <a:srgbClr val="B23A2A"/>
                  </a:solidFill>
                  <a:latin typeface="Poppins"/>
                  <a:ea typeface="Poppins"/>
                  <a:cs typeface="Poppins"/>
                  <a:sym typeface="Poppins"/>
                </a:rPr>
                <a:t>Trough </a:t>
              </a:r>
              <a:r>
                <a:rPr b="1" lang="en-US" sz="806">
                  <a:solidFill>
                    <a:srgbClr val="B23A2A"/>
                  </a:solidFill>
                  <a:latin typeface="Poppins"/>
                  <a:ea typeface="Poppins"/>
                  <a:cs typeface="Poppins"/>
                  <a:sym typeface="Poppins"/>
                </a:rPr>
                <a:t>in</a:t>
              </a:r>
              <a:r>
                <a:rPr b="1" i="0" lang="en-US" sz="806" u="none" cap="none" strike="noStrike">
                  <a:solidFill>
                    <a:srgbClr val="B23A2A"/>
                  </a:solidFill>
                  <a:latin typeface="Poppins"/>
                  <a:ea typeface="Poppins"/>
                  <a:cs typeface="Poppins"/>
                  <a:sym typeface="Poppins"/>
                </a:rPr>
                <a:t> </a:t>
              </a:r>
              <a:r>
                <a:rPr b="1" lang="en-US" sz="806">
                  <a:solidFill>
                    <a:srgbClr val="B23A2A"/>
                  </a:solidFill>
                  <a:latin typeface="Poppins"/>
                  <a:ea typeface="Poppins"/>
                  <a:cs typeface="Poppins"/>
                  <a:sym typeface="Poppins"/>
                </a:rPr>
                <a:t>y</a:t>
              </a:r>
              <a:r>
                <a:rPr b="1" i="0" lang="en-US" sz="806" u="none" cap="none" strike="noStrike">
                  <a:solidFill>
                    <a:srgbClr val="B23A2A"/>
                  </a:solidFill>
                  <a:latin typeface="Poppins"/>
                  <a:ea typeface="Poppins"/>
                  <a:cs typeface="Poppins"/>
                  <a:sym typeface="Poppins"/>
                </a:rPr>
                <a:t>ear </a:t>
              </a:r>
              <a:r>
                <a:rPr b="1" lang="en-US" sz="806">
                  <a:solidFill>
                    <a:srgbClr val="B23A2A"/>
                  </a:solidFill>
                  <a:latin typeface="Poppins"/>
                  <a:ea typeface="Poppins"/>
                  <a:cs typeface="Poppins"/>
                  <a:sym typeface="Poppins"/>
                </a:rPr>
                <a:t>2 </a:t>
              </a:r>
              <a:endParaRPr b="0" i="0" sz="806" u="none" cap="none" strike="noStrike">
                <a:solidFill>
                  <a:schemeClr val="dk1"/>
                </a:solidFill>
                <a:latin typeface="Calibri"/>
                <a:ea typeface="Calibri"/>
                <a:cs typeface="Calibri"/>
                <a:sym typeface="Calibri"/>
              </a:endParaRPr>
            </a:p>
          </p:txBody>
        </p:sp>
        <p:sp>
          <p:nvSpPr>
            <p:cNvPr id="484" name="Google Shape;484;p33"/>
            <p:cNvSpPr/>
            <p:nvPr/>
          </p:nvSpPr>
          <p:spPr>
            <a:xfrm>
              <a:off x="2436620" y="4734563"/>
              <a:ext cx="772500" cy="113400"/>
            </a:xfrm>
            <a:prstGeom prst="rect">
              <a:avLst/>
            </a:prstGeom>
            <a:noFill/>
            <a:ln>
              <a:noFill/>
            </a:ln>
          </p:spPr>
          <p:txBody>
            <a:bodyPr anchorCtr="0" anchor="t" bIns="15150" lIns="15150" spcFirstLastPara="1" rIns="15150" wrap="square" tIns="15150">
              <a:noAutofit/>
            </a:bodyPr>
            <a:lstStyle/>
            <a:p>
              <a:pPr indent="0" lvl="0" marL="0" marR="0" rtl="0" algn="l">
                <a:lnSpc>
                  <a:spcPct val="100000"/>
                </a:lnSpc>
                <a:spcBef>
                  <a:spcPts val="0"/>
                </a:spcBef>
                <a:spcAft>
                  <a:spcPts val="0"/>
                </a:spcAft>
                <a:buClr>
                  <a:srgbClr val="5C7782"/>
                </a:buClr>
                <a:buSzPts val="716"/>
                <a:buFont typeface="Poppins"/>
                <a:buNone/>
              </a:pPr>
              <a:r>
                <a:rPr b="0" i="0" lang="en-US" sz="716" u="none" cap="none" strike="noStrike">
                  <a:solidFill>
                    <a:srgbClr val="5C7782"/>
                  </a:solidFill>
                  <a:latin typeface="Poppins"/>
                  <a:ea typeface="Poppins"/>
                  <a:cs typeface="Poppins"/>
                  <a:sym typeface="Poppins"/>
                </a:rPr>
                <a:t>≈ −$1.4M annual</a:t>
              </a:r>
              <a:endParaRPr b="0" i="0" sz="716" u="none" cap="none" strike="noStrike">
                <a:solidFill>
                  <a:schemeClr val="dk1"/>
                </a:solidFill>
                <a:latin typeface="Calibri"/>
                <a:ea typeface="Calibri"/>
                <a:cs typeface="Calibri"/>
                <a:sym typeface="Calibri"/>
              </a:endParaRPr>
            </a:p>
          </p:txBody>
        </p:sp>
        <p:sp>
          <p:nvSpPr>
            <p:cNvPr id="485" name="Google Shape;485;p33"/>
            <p:cNvSpPr/>
            <p:nvPr/>
          </p:nvSpPr>
          <p:spPr>
            <a:xfrm>
              <a:off x="4241951" y="2381739"/>
              <a:ext cx="1382100" cy="125100"/>
            </a:xfrm>
            <a:prstGeom prst="rect">
              <a:avLst/>
            </a:prstGeom>
            <a:noFill/>
            <a:ln>
              <a:noFill/>
            </a:ln>
          </p:spPr>
          <p:txBody>
            <a:bodyPr anchorCtr="0" anchor="t" bIns="15150" lIns="15150" spcFirstLastPara="1" rIns="15150" wrap="square" tIns="15150">
              <a:noAutofit/>
            </a:bodyPr>
            <a:lstStyle/>
            <a:p>
              <a:pPr indent="0" lvl="0" marL="0" marR="0" rtl="0" algn="l">
                <a:lnSpc>
                  <a:spcPct val="100000"/>
                </a:lnSpc>
                <a:spcBef>
                  <a:spcPts val="0"/>
                </a:spcBef>
                <a:spcAft>
                  <a:spcPts val="0"/>
                </a:spcAft>
                <a:buClr>
                  <a:srgbClr val="4A801C"/>
                </a:buClr>
                <a:buSzPts val="806"/>
                <a:buFont typeface="Poppins"/>
                <a:buNone/>
              </a:pPr>
              <a:r>
                <a:rPr b="1" lang="en-US" sz="806">
                  <a:solidFill>
                    <a:srgbClr val="4A801C"/>
                  </a:solidFill>
                  <a:latin typeface="Poppins"/>
                  <a:ea typeface="Poppins"/>
                  <a:cs typeface="Poppins"/>
                  <a:sym typeface="Poppins"/>
                </a:rPr>
                <a:t>Profitability in y</a:t>
              </a:r>
              <a:r>
                <a:rPr b="1" i="0" lang="en-US" sz="806" u="none" cap="none" strike="noStrike">
                  <a:solidFill>
                    <a:srgbClr val="4A801C"/>
                  </a:solidFill>
                  <a:latin typeface="Poppins"/>
                  <a:ea typeface="Poppins"/>
                  <a:cs typeface="Poppins"/>
                  <a:sym typeface="Poppins"/>
                </a:rPr>
                <a:t>ear 3</a:t>
              </a:r>
              <a:endParaRPr b="0" i="0" sz="806" u="none" cap="none" strike="noStrike">
                <a:solidFill>
                  <a:schemeClr val="dk1"/>
                </a:solidFill>
                <a:latin typeface="Calibri"/>
                <a:ea typeface="Calibri"/>
                <a:cs typeface="Calibri"/>
                <a:sym typeface="Calibri"/>
              </a:endParaRPr>
            </a:p>
          </p:txBody>
        </p:sp>
        <p:sp>
          <p:nvSpPr>
            <p:cNvPr id="486" name="Google Shape;486;p33"/>
            <p:cNvSpPr/>
            <p:nvPr/>
          </p:nvSpPr>
          <p:spPr>
            <a:xfrm>
              <a:off x="9951277" y="2285264"/>
              <a:ext cx="193200" cy="159300"/>
            </a:xfrm>
            <a:prstGeom prst="rect">
              <a:avLst/>
            </a:prstGeom>
            <a:noFill/>
            <a:ln>
              <a:noFill/>
            </a:ln>
          </p:spPr>
          <p:txBody>
            <a:bodyPr anchorCtr="0" anchor="t" bIns="15150" lIns="15150" spcFirstLastPara="1" rIns="15150" wrap="square" tIns="15150">
              <a:noAutofit/>
            </a:bodyPr>
            <a:lstStyle/>
            <a:p>
              <a:pPr indent="0" lvl="0" marL="0" marR="0" rtl="0" algn="l">
                <a:lnSpc>
                  <a:spcPct val="100000"/>
                </a:lnSpc>
                <a:spcBef>
                  <a:spcPts val="0"/>
                </a:spcBef>
                <a:spcAft>
                  <a:spcPts val="0"/>
                </a:spcAft>
                <a:buClr>
                  <a:srgbClr val="003B52"/>
                </a:buClr>
                <a:buSzPts val="1074"/>
                <a:buFont typeface="Poppins"/>
                <a:buNone/>
              </a:pPr>
              <a:r>
                <a:rPr b="1" i="0" lang="en-US" sz="1074" u="none" cap="none" strike="noStrike">
                  <a:solidFill>
                    <a:srgbClr val="003B52"/>
                  </a:solidFill>
                  <a:latin typeface="Poppins"/>
                  <a:ea typeface="Poppins"/>
                  <a:cs typeface="Poppins"/>
                  <a:sym typeface="Poppins"/>
                </a:rPr>
                <a:t>L3</a:t>
              </a:r>
              <a:endParaRPr b="0" i="0" sz="1074" u="none" cap="none" strike="noStrike">
                <a:solidFill>
                  <a:schemeClr val="dk1"/>
                </a:solidFill>
                <a:latin typeface="Calibri"/>
                <a:ea typeface="Calibri"/>
                <a:cs typeface="Calibri"/>
                <a:sym typeface="Calibri"/>
              </a:endParaRPr>
            </a:p>
          </p:txBody>
        </p:sp>
        <p:sp>
          <p:nvSpPr>
            <p:cNvPr id="487" name="Google Shape;487;p33"/>
            <p:cNvSpPr/>
            <p:nvPr/>
          </p:nvSpPr>
          <p:spPr>
            <a:xfrm>
              <a:off x="9951277" y="2509930"/>
              <a:ext cx="199200" cy="159300"/>
            </a:xfrm>
            <a:prstGeom prst="rect">
              <a:avLst/>
            </a:prstGeom>
            <a:noFill/>
            <a:ln>
              <a:noFill/>
            </a:ln>
          </p:spPr>
          <p:txBody>
            <a:bodyPr anchorCtr="0" anchor="t" bIns="15150" lIns="15150" spcFirstLastPara="1" rIns="15150" wrap="square" tIns="15150">
              <a:noAutofit/>
            </a:bodyPr>
            <a:lstStyle/>
            <a:p>
              <a:pPr indent="0" lvl="0" marL="0" marR="0" rtl="0" algn="l">
                <a:lnSpc>
                  <a:spcPct val="100000"/>
                </a:lnSpc>
                <a:spcBef>
                  <a:spcPts val="0"/>
                </a:spcBef>
                <a:spcAft>
                  <a:spcPts val="0"/>
                </a:spcAft>
                <a:buClr>
                  <a:srgbClr val="2BA0C4"/>
                </a:buClr>
                <a:buSzPts val="1074"/>
                <a:buFont typeface="Poppins"/>
                <a:buNone/>
              </a:pPr>
              <a:r>
                <a:rPr b="1" i="0" lang="en-US" sz="1074" u="none" cap="none" strike="noStrike">
                  <a:solidFill>
                    <a:srgbClr val="2BA0C4"/>
                  </a:solidFill>
                  <a:latin typeface="Poppins"/>
                  <a:ea typeface="Poppins"/>
                  <a:cs typeface="Poppins"/>
                  <a:sym typeface="Poppins"/>
                </a:rPr>
                <a:t>L5</a:t>
              </a:r>
              <a:endParaRPr b="0" i="0" sz="1074" u="none" cap="none" strike="noStrike">
                <a:solidFill>
                  <a:schemeClr val="dk1"/>
                </a:solidFill>
                <a:latin typeface="Calibri"/>
                <a:ea typeface="Calibri"/>
                <a:cs typeface="Calibri"/>
                <a:sym typeface="Calibri"/>
              </a:endParaRPr>
            </a:p>
          </p:txBody>
        </p:sp>
        <p:sp>
          <p:nvSpPr>
            <p:cNvPr id="488" name="Google Shape;488;p33"/>
            <p:cNvSpPr/>
            <p:nvPr/>
          </p:nvSpPr>
          <p:spPr>
            <a:xfrm>
              <a:off x="9951277" y="2734597"/>
              <a:ext cx="203100" cy="159300"/>
            </a:xfrm>
            <a:prstGeom prst="rect">
              <a:avLst/>
            </a:prstGeom>
            <a:noFill/>
            <a:ln>
              <a:noFill/>
            </a:ln>
          </p:spPr>
          <p:txBody>
            <a:bodyPr anchorCtr="0" anchor="t" bIns="15150" lIns="15150" spcFirstLastPara="1" rIns="15150" wrap="square" tIns="15150">
              <a:noAutofit/>
            </a:bodyPr>
            <a:lstStyle/>
            <a:p>
              <a:pPr indent="0" lvl="0" marL="0" marR="0" rtl="0" algn="l">
                <a:lnSpc>
                  <a:spcPct val="100000"/>
                </a:lnSpc>
                <a:spcBef>
                  <a:spcPts val="0"/>
                </a:spcBef>
                <a:spcAft>
                  <a:spcPts val="0"/>
                </a:spcAft>
                <a:buClr>
                  <a:srgbClr val="006A8B"/>
                </a:buClr>
                <a:buSzPts val="1074"/>
                <a:buFont typeface="Poppins"/>
                <a:buNone/>
              </a:pPr>
              <a:r>
                <a:rPr b="1" i="0" lang="en-US" sz="1074" u="none" cap="none" strike="noStrike">
                  <a:solidFill>
                    <a:srgbClr val="006A8B"/>
                  </a:solidFill>
                  <a:latin typeface="Poppins"/>
                  <a:ea typeface="Poppins"/>
                  <a:cs typeface="Poppins"/>
                  <a:sym typeface="Poppins"/>
                </a:rPr>
                <a:t>L4</a:t>
              </a:r>
              <a:endParaRPr b="0" i="0" sz="1074" u="none" cap="none" strike="noStrike">
                <a:solidFill>
                  <a:schemeClr val="dk1"/>
                </a:solidFill>
                <a:latin typeface="Calibri"/>
                <a:ea typeface="Calibri"/>
                <a:cs typeface="Calibri"/>
                <a:sym typeface="Calibri"/>
              </a:endParaRPr>
            </a:p>
          </p:txBody>
        </p:sp>
        <p:sp>
          <p:nvSpPr>
            <p:cNvPr id="489" name="Google Shape;489;p33"/>
            <p:cNvSpPr/>
            <p:nvPr/>
          </p:nvSpPr>
          <p:spPr>
            <a:xfrm>
              <a:off x="9951277" y="2959263"/>
              <a:ext cx="197400" cy="159300"/>
            </a:xfrm>
            <a:prstGeom prst="rect">
              <a:avLst/>
            </a:prstGeom>
            <a:noFill/>
            <a:ln>
              <a:noFill/>
            </a:ln>
          </p:spPr>
          <p:txBody>
            <a:bodyPr anchorCtr="0" anchor="t" bIns="15150" lIns="15150" spcFirstLastPara="1" rIns="15150" wrap="square" tIns="15150">
              <a:noAutofit/>
            </a:bodyPr>
            <a:lstStyle/>
            <a:p>
              <a:pPr indent="0" lvl="0" marL="0" marR="0" rtl="0" algn="l">
                <a:lnSpc>
                  <a:spcPct val="100000"/>
                </a:lnSpc>
                <a:spcBef>
                  <a:spcPts val="0"/>
                </a:spcBef>
                <a:spcAft>
                  <a:spcPts val="0"/>
                </a:spcAft>
                <a:buClr>
                  <a:srgbClr val="7CCBE0"/>
                </a:buClr>
                <a:buSzPts val="1074"/>
                <a:buFont typeface="Poppins"/>
                <a:buNone/>
              </a:pPr>
              <a:r>
                <a:rPr b="1" i="0" lang="en-US" sz="1074" u="none" cap="none" strike="noStrike">
                  <a:solidFill>
                    <a:srgbClr val="7CCBE0"/>
                  </a:solidFill>
                  <a:latin typeface="Poppins"/>
                  <a:ea typeface="Poppins"/>
                  <a:cs typeface="Poppins"/>
                  <a:sym typeface="Poppins"/>
                </a:rPr>
                <a:t>L6</a:t>
              </a:r>
              <a:endParaRPr b="0" i="0" sz="1074" u="none" cap="none" strike="noStrike">
                <a:solidFill>
                  <a:schemeClr val="dk1"/>
                </a:solidFill>
                <a:latin typeface="Calibri"/>
                <a:ea typeface="Calibri"/>
                <a:cs typeface="Calibri"/>
                <a:sym typeface="Calibri"/>
              </a:endParaRPr>
            </a:p>
          </p:txBody>
        </p:sp>
        <p:sp>
          <p:nvSpPr>
            <p:cNvPr id="490" name="Google Shape;490;p33"/>
            <p:cNvSpPr/>
            <p:nvPr/>
          </p:nvSpPr>
          <p:spPr>
            <a:xfrm>
              <a:off x="558800" y="6104416"/>
              <a:ext cx="1282800" cy="176100"/>
            </a:xfrm>
            <a:prstGeom prst="rect">
              <a:avLst/>
            </a:prstGeom>
            <a:noFill/>
            <a:ln>
              <a:noFill/>
            </a:ln>
          </p:spPr>
          <p:txBody>
            <a:bodyPr anchorCtr="0" anchor="t" bIns="15150" lIns="15150" spcFirstLastPara="1" rIns="15150" wrap="square" tIns="15150">
              <a:noAutofit/>
            </a:bodyPr>
            <a:lstStyle/>
            <a:p>
              <a:pPr indent="0" lvl="0" marL="0" marR="0" rtl="0" algn="l">
                <a:spcBef>
                  <a:spcPts val="0"/>
                </a:spcBef>
                <a:spcAft>
                  <a:spcPts val="0"/>
                </a:spcAft>
                <a:buClr>
                  <a:srgbClr val="5C7782"/>
                </a:buClr>
                <a:buSzPts val="806"/>
                <a:buFont typeface="Poppins"/>
                <a:buNone/>
              </a:pPr>
              <a:r>
                <a:rPr b="1" i="0" lang="en-US" sz="806" u="none" cap="none" strike="noStrike">
                  <a:solidFill>
                    <a:srgbClr val="5C7782"/>
                  </a:solidFill>
                  <a:latin typeface="Poppins"/>
                  <a:ea typeface="Poppins"/>
                  <a:cs typeface="Poppins"/>
                  <a:sym typeface="Poppins"/>
                </a:rPr>
                <a:t>TROUGH</a:t>
              </a:r>
              <a:endParaRPr b="0" i="0" sz="806" u="none" cap="none" strike="noStrike">
                <a:solidFill>
                  <a:schemeClr val="dk1"/>
                </a:solidFill>
                <a:latin typeface="Calibri"/>
                <a:ea typeface="Calibri"/>
                <a:cs typeface="Calibri"/>
                <a:sym typeface="Calibri"/>
              </a:endParaRPr>
            </a:p>
          </p:txBody>
        </p:sp>
        <p:sp>
          <p:nvSpPr>
            <p:cNvPr id="491" name="Google Shape;491;p33"/>
            <p:cNvSpPr/>
            <p:nvPr/>
          </p:nvSpPr>
          <p:spPr>
            <a:xfrm>
              <a:off x="558800" y="6280666"/>
              <a:ext cx="1282800" cy="221700"/>
            </a:xfrm>
            <a:prstGeom prst="rect">
              <a:avLst/>
            </a:prstGeom>
            <a:noFill/>
            <a:ln>
              <a:noFill/>
            </a:ln>
          </p:spPr>
          <p:txBody>
            <a:bodyPr anchorCtr="0" anchor="t" bIns="15150" lIns="15150" spcFirstLastPara="1" rIns="15150" wrap="square" tIns="15150">
              <a:noAutofit/>
            </a:bodyPr>
            <a:lstStyle/>
            <a:p>
              <a:pPr indent="0" lvl="0" marL="0" marR="0" rtl="0" algn="l">
                <a:spcBef>
                  <a:spcPts val="0"/>
                </a:spcBef>
                <a:spcAft>
                  <a:spcPts val="0"/>
                </a:spcAft>
                <a:buClr>
                  <a:srgbClr val="0A3B4F"/>
                </a:buClr>
                <a:buSzPts val="1074"/>
                <a:buFont typeface="Poppins"/>
                <a:buNone/>
              </a:pPr>
              <a:r>
                <a:rPr b="1" i="0" lang="en-US" sz="1074" u="none" cap="none" strike="noStrike">
                  <a:solidFill>
                    <a:srgbClr val="0A3B4F"/>
                  </a:solidFill>
                  <a:latin typeface="Poppins"/>
                  <a:ea typeface="Poppins"/>
                  <a:cs typeface="Poppins"/>
                  <a:sym typeface="Poppins"/>
                </a:rPr>
                <a:t>Year </a:t>
              </a:r>
              <a:r>
                <a:rPr b="1" lang="en-US" sz="1074">
                  <a:solidFill>
                    <a:srgbClr val="0A3B4F"/>
                  </a:solidFill>
                  <a:latin typeface="Poppins"/>
                  <a:ea typeface="Poppins"/>
                  <a:cs typeface="Poppins"/>
                  <a:sym typeface="Poppins"/>
                </a:rPr>
                <a:t>2</a:t>
              </a:r>
              <a:r>
                <a:rPr b="1" i="0" lang="en-US" sz="1074" u="none" cap="none" strike="noStrike">
                  <a:solidFill>
                    <a:srgbClr val="0A3B4F"/>
                  </a:solidFill>
                  <a:latin typeface="Poppins"/>
                  <a:ea typeface="Poppins"/>
                  <a:cs typeface="Poppins"/>
                  <a:sym typeface="Poppins"/>
                </a:rPr>
                <a:t> · ≈ −$1.4M</a:t>
              </a:r>
              <a:endParaRPr b="0" i="0" sz="1074" u="none" cap="none" strike="noStrike">
                <a:solidFill>
                  <a:schemeClr val="dk1"/>
                </a:solidFill>
                <a:latin typeface="Calibri"/>
                <a:ea typeface="Calibri"/>
                <a:cs typeface="Calibri"/>
                <a:sym typeface="Calibri"/>
              </a:endParaRPr>
            </a:p>
          </p:txBody>
        </p:sp>
        <p:sp>
          <p:nvSpPr>
            <p:cNvPr id="492" name="Google Shape;492;p33"/>
            <p:cNvSpPr/>
            <p:nvPr/>
          </p:nvSpPr>
          <p:spPr>
            <a:xfrm>
              <a:off x="2068750" y="6104416"/>
              <a:ext cx="1856100" cy="176100"/>
            </a:xfrm>
            <a:prstGeom prst="rect">
              <a:avLst/>
            </a:prstGeom>
            <a:noFill/>
            <a:ln>
              <a:noFill/>
            </a:ln>
          </p:spPr>
          <p:txBody>
            <a:bodyPr anchorCtr="0" anchor="t" bIns="15150" lIns="15150" spcFirstLastPara="1" rIns="15150" wrap="square" tIns="15150">
              <a:noAutofit/>
            </a:bodyPr>
            <a:lstStyle/>
            <a:p>
              <a:pPr indent="0" lvl="0" marL="0" marR="0" rtl="0" algn="l">
                <a:spcBef>
                  <a:spcPts val="0"/>
                </a:spcBef>
                <a:spcAft>
                  <a:spcPts val="0"/>
                </a:spcAft>
                <a:buClr>
                  <a:srgbClr val="5C7782"/>
                </a:buClr>
                <a:buSzPts val="806"/>
                <a:buFont typeface="Poppins"/>
                <a:buNone/>
              </a:pPr>
              <a:r>
                <a:rPr b="1" i="0" lang="en-US" sz="806" u="none" cap="none" strike="noStrike">
                  <a:solidFill>
                    <a:srgbClr val="5C7782"/>
                  </a:solidFill>
                  <a:latin typeface="Poppins"/>
                  <a:ea typeface="Poppins"/>
                  <a:cs typeface="Poppins"/>
                  <a:sym typeface="Poppins"/>
                </a:rPr>
                <a:t>RISK CONTRACT ACTIVATES</a:t>
              </a:r>
              <a:endParaRPr b="0" i="0" sz="806" u="none" cap="none" strike="noStrike">
                <a:solidFill>
                  <a:schemeClr val="dk1"/>
                </a:solidFill>
                <a:latin typeface="Calibri"/>
                <a:ea typeface="Calibri"/>
                <a:cs typeface="Calibri"/>
                <a:sym typeface="Calibri"/>
              </a:endParaRPr>
            </a:p>
          </p:txBody>
        </p:sp>
        <p:sp>
          <p:nvSpPr>
            <p:cNvPr id="493" name="Google Shape;493;p33"/>
            <p:cNvSpPr/>
            <p:nvPr/>
          </p:nvSpPr>
          <p:spPr>
            <a:xfrm>
              <a:off x="2068750" y="6280666"/>
              <a:ext cx="1856100" cy="221700"/>
            </a:xfrm>
            <a:prstGeom prst="rect">
              <a:avLst/>
            </a:prstGeom>
            <a:noFill/>
            <a:ln>
              <a:noFill/>
            </a:ln>
          </p:spPr>
          <p:txBody>
            <a:bodyPr anchorCtr="0" anchor="t" bIns="15150" lIns="15150" spcFirstLastPara="1" rIns="15150" wrap="square" tIns="15150">
              <a:noAutofit/>
            </a:bodyPr>
            <a:lstStyle/>
            <a:p>
              <a:pPr indent="0" lvl="0" marL="0" marR="0" rtl="0" algn="l">
                <a:spcBef>
                  <a:spcPts val="0"/>
                </a:spcBef>
                <a:spcAft>
                  <a:spcPts val="0"/>
                </a:spcAft>
                <a:buClr>
                  <a:srgbClr val="0A3B4F"/>
                </a:buClr>
                <a:buSzPts val="1074"/>
                <a:buFont typeface="Poppins"/>
                <a:buNone/>
              </a:pPr>
              <a:r>
                <a:rPr b="1" i="0" lang="en-US" sz="1074" u="none" cap="none" strike="noStrike">
                  <a:solidFill>
                    <a:srgbClr val="0A3B4F"/>
                  </a:solidFill>
                  <a:latin typeface="Poppins"/>
                  <a:ea typeface="Poppins"/>
                  <a:cs typeface="Poppins"/>
                  <a:sym typeface="Poppins"/>
                </a:rPr>
                <a:t>Year 1 (all)</a:t>
              </a:r>
              <a:endParaRPr b="0" i="0" sz="1074" u="none" cap="none" strike="noStrike">
                <a:solidFill>
                  <a:schemeClr val="dk1"/>
                </a:solidFill>
                <a:latin typeface="Calibri"/>
                <a:ea typeface="Calibri"/>
                <a:cs typeface="Calibri"/>
                <a:sym typeface="Calibri"/>
              </a:endParaRPr>
            </a:p>
          </p:txBody>
        </p:sp>
        <p:sp>
          <p:nvSpPr>
            <p:cNvPr id="494" name="Google Shape;494;p33"/>
            <p:cNvSpPr/>
            <p:nvPr/>
          </p:nvSpPr>
          <p:spPr>
            <a:xfrm>
              <a:off x="4144052" y="6104416"/>
              <a:ext cx="1428000" cy="176100"/>
            </a:xfrm>
            <a:prstGeom prst="rect">
              <a:avLst/>
            </a:prstGeom>
            <a:noFill/>
            <a:ln>
              <a:noFill/>
            </a:ln>
          </p:spPr>
          <p:txBody>
            <a:bodyPr anchorCtr="0" anchor="t" bIns="15150" lIns="15150" spcFirstLastPara="1" rIns="15150" wrap="square" tIns="15150">
              <a:noAutofit/>
            </a:bodyPr>
            <a:lstStyle/>
            <a:p>
              <a:pPr indent="0" lvl="0" marL="0" marR="0" rtl="0" algn="l">
                <a:spcBef>
                  <a:spcPts val="0"/>
                </a:spcBef>
                <a:spcAft>
                  <a:spcPts val="0"/>
                </a:spcAft>
                <a:buClr>
                  <a:srgbClr val="5C7782"/>
                </a:buClr>
                <a:buSzPts val="806"/>
                <a:buFont typeface="Poppins"/>
                <a:buNone/>
              </a:pPr>
              <a:r>
                <a:rPr b="1" i="0" lang="en-US" sz="806" u="none" cap="none" strike="noStrike">
                  <a:solidFill>
                    <a:srgbClr val="5C7782"/>
                  </a:solidFill>
                  <a:latin typeface="Poppins"/>
                  <a:ea typeface="Poppins"/>
                  <a:cs typeface="Poppins"/>
                  <a:sym typeface="Poppins"/>
                </a:rPr>
                <a:t>FIRST POSITIVE YEAR</a:t>
              </a:r>
              <a:endParaRPr b="0" i="0" sz="806" u="none" cap="none" strike="noStrike">
                <a:solidFill>
                  <a:schemeClr val="dk1"/>
                </a:solidFill>
                <a:latin typeface="Calibri"/>
                <a:ea typeface="Calibri"/>
                <a:cs typeface="Calibri"/>
                <a:sym typeface="Calibri"/>
              </a:endParaRPr>
            </a:p>
          </p:txBody>
        </p:sp>
        <p:sp>
          <p:nvSpPr>
            <p:cNvPr id="495" name="Google Shape;495;p33"/>
            <p:cNvSpPr/>
            <p:nvPr/>
          </p:nvSpPr>
          <p:spPr>
            <a:xfrm>
              <a:off x="4144052" y="6280666"/>
              <a:ext cx="1428000" cy="221700"/>
            </a:xfrm>
            <a:prstGeom prst="rect">
              <a:avLst/>
            </a:prstGeom>
            <a:noFill/>
            <a:ln>
              <a:noFill/>
            </a:ln>
          </p:spPr>
          <p:txBody>
            <a:bodyPr anchorCtr="0" anchor="t" bIns="15150" lIns="15150" spcFirstLastPara="1" rIns="15150" wrap="square" tIns="15150">
              <a:noAutofit/>
            </a:bodyPr>
            <a:lstStyle/>
            <a:p>
              <a:pPr indent="0" lvl="0" marL="0" marR="0" rtl="0" algn="l">
                <a:spcBef>
                  <a:spcPts val="0"/>
                </a:spcBef>
                <a:spcAft>
                  <a:spcPts val="0"/>
                </a:spcAft>
                <a:buClr>
                  <a:srgbClr val="0A3B4F"/>
                </a:buClr>
                <a:buSzPts val="1074"/>
                <a:buFont typeface="Poppins"/>
                <a:buNone/>
              </a:pPr>
              <a:r>
                <a:rPr b="1" lang="en-US" sz="1074">
                  <a:solidFill>
                    <a:srgbClr val="0A3B4F"/>
                  </a:solidFill>
                  <a:latin typeface="Poppins"/>
                  <a:ea typeface="Poppins"/>
                  <a:cs typeface="Poppins"/>
                  <a:sym typeface="Poppins"/>
                </a:rPr>
                <a:t>Y</a:t>
              </a:r>
              <a:r>
                <a:rPr b="1" i="0" lang="en-US" sz="1074" u="none" cap="none" strike="noStrike">
                  <a:solidFill>
                    <a:srgbClr val="0A3B4F"/>
                  </a:solidFill>
                  <a:latin typeface="Poppins"/>
                  <a:ea typeface="Poppins"/>
                  <a:cs typeface="Poppins"/>
                  <a:sym typeface="Poppins"/>
                </a:rPr>
                <a:t>ear 3</a:t>
              </a:r>
              <a:endParaRPr b="0" i="0" sz="1074" u="none" cap="none" strike="noStrike">
                <a:solidFill>
                  <a:schemeClr val="dk1"/>
                </a:solidFill>
                <a:latin typeface="Calibri"/>
                <a:ea typeface="Calibri"/>
                <a:cs typeface="Calibri"/>
                <a:sym typeface="Calibri"/>
              </a:endParaRPr>
            </a:p>
          </p:txBody>
        </p:sp>
        <p:sp>
          <p:nvSpPr>
            <p:cNvPr id="496" name="Google Shape;496;p33"/>
            <p:cNvSpPr/>
            <p:nvPr/>
          </p:nvSpPr>
          <p:spPr>
            <a:xfrm>
              <a:off x="8584532" y="6147057"/>
              <a:ext cx="159300" cy="34200"/>
            </a:xfrm>
            <a:prstGeom prst="roundRect">
              <a:avLst>
                <a:gd fmla="val 50000" name="adj"/>
              </a:avLst>
            </a:prstGeom>
            <a:solidFill>
              <a:srgbClr val="003B52"/>
            </a:solidFill>
            <a:ln>
              <a:noFill/>
            </a:ln>
          </p:spPr>
          <p:txBody>
            <a:bodyPr anchorCtr="0" anchor="ctr" bIns="54575" lIns="54575" spcFirstLastPara="1" rIns="54575" wrap="square" tIns="54575">
              <a:noAutofit/>
            </a:bodyPr>
            <a:lstStyle/>
            <a:p>
              <a:pPr indent="0" lvl="0" marL="0" rtl="0" algn="l">
                <a:spcBef>
                  <a:spcPts val="0"/>
                </a:spcBef>
                <a:spcAft>
                  <a:spcPts val="0"/>
                </a:spcAft>
                <a:buNone/>
              </a:pPr>
              <a:r>
                <a:t/>
              </a:r>
              <a:endParaRPr/>
            </a:p>
          </p:txBody>
        </p:sp>
        <p:sp>
          <p:nvSpPr>
            <p:cNvPr id="497" name="Google Shape;497;p33"/>
            <p:cNvSpPr/>
            <p:nvPr/>
          </p:nvSpPr>
          <p:spPr>
            <a:xfrm>
              <a:off x="8800582" y="6075988"/>
              <a:ext cx="177900" cy="19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A3B4F"/>
                </a:buClr>
                <a:buSzPts val="985"/>
                <a:buFont typeface="Poppins"/>
                <a:buNone/>
              </a:pPr>
              <a:r>
                <a:rPr b="1" i="0" lang="en-US" sz="985" u="none" cap="none" strike="noStrike">
                  <a:solidFill>
                    <a:srgbClr val="0A3B4F"/>
                  </a:solidFill>
                  <a:latin typeface="Poppins"/>
                  <a:ea typeface="Poppins"/>
                  <a:cs typeface="Poppins"/>
                  <a:sym typeface="Poppins"/>
                </a:rPr>
                <a:t>L3</a:t>
              </a:r>
              <a:endParaRPr b="0" i="0" sz="985" u="none" cap="none" strike="noStrike">
                <a:solidFill>
                  <a:schemeClr val="dk1"/>
                </a:solidFill>
                <a:latin typeface="Calibri"/>
                <a:ea typeface="Calibri"/>
                <a:cs typeface="Calibri"/>
                <a:sym typeface="Calibri"/>
              </a:endParaRPr>
            </a:p>
          </p:txBody>
        </p:sp>
        <p:sp>
          <p:nvSpPr>
            <p:cNvPr id="498" name="Google Shape;498;p33"/>
            <p:cNvSpPr/>
            <p:nvPr/>
          </p:nvSpPr>
          <p:spPr>
            <a:xfrm>
              <a:off x="9092142" y="6147057"/>
              <a:ext cx="159300" cy="34200"/>
            </a:xfrm>
            <a:prstGeom prst="roundRect">
              <a:avLst>
                <a:gd fmla="val 50000" name="adj"/>
              </a:avLst>
            </a:prstGeom>
            <a:solidFill>
              <a:srgbClr val="006A8B"/>
            </a:solidFill>
            <a:ln>
              <a:noFill/>
            </a:ln>
          </p:spPr>
          <p:txBody>
            <a:bodyPr anchorCtr="0" anchor="ctr" bIns="54575" lIns="54575" spcFirstLastPara="1" rIns="54575" wrap="square" tIns="54575">
              <a:noAutofit/>
            </a:bodyPr>
            <a:lstStyle/>
            <a:p>
              <a:pPr indent="0" lvl="0" marL="0" rtl="0" algn="l">
                <a:spcBef>
                  <a:spcPts val="0"/>
                </a:spcBef>
                <a:spcAft>
                  <a:spcPts val="0"/>
                </a:spcAft>
                <a:buNone/>
              </a:pPr>
              <a:r>
                <a:t/>
              </a:r>
              <a:endParaRPr/>
            </a:p>
          </p:txBody>
        </p:sp>
        <p:sp>
          <p:nvSpPr>
            <p:cNvPr id="499" name="Google Shape;499;p33"/>
            <p:cNvSpPr/>
            <p:nvPr/>
          </p:nvSpPr>
          <p:spPr>
            <a:xfrm>
              <a:off x="9308192" y="6075988"/>
              <a:ext cx="185700" cy="19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A3B4F"/>
                </a:buClr>
                <a:buSzPts val="985"/>
                <a:buFont typeface="Poppins"/>
                <a:buNone/>
              </a:pPr>
              <a:r>
                <a:rPr b="1" i="0" lang="en-US" sz="985" u="none" cap="none" strike="noStrike">
                  <a:solidFill>
                    <a:srgbClr val="0A3B4F"/>
                  </a:solidFill>
                  <a:latin typeface="Poppins"/>
                  <a:ea typeface="Poppins"/>
                  <a:cs typeface="Poppins"/>
                  <a:sym typeface="Poppins"/>
                </a:rPr>
                <a:t>L4</a:t>
              </a:r>
              <a:endParaRPr b="0" i="0" sz="985" u="none" cap="none" strike="noStrike">
                <a:solidFill>
                  <a:schemeClr val="dk1"/>
                </a:solidFill>
                <a:latin typeface="Calibri"/>
                <a:ea typeface="Calibri"/>
                <a:cs typeface="Calibri"/>
                <a:sym typeface="Calibri"/>
              </a:endParaRPr>
            </a:p>
          </p:txBody>
        </p:sp>
        <p:sp>
          <p:nvSpPr>
            <p:cNvPr id="500" name="Google Shape;500;p33"/>
            <p:cNvSpPr/>
            <p:nvPr/>
          </p:nvSpPr>
          <p:spPr>
            <a:xfrm>
              <a:off x="9607481" y="6147057"/>
              <a:ext cx="159300" cy="34200"/>
            </a:xfrm>
            <a:prstGeom prst="roundRect">
              <a:avLst>
                <a:gd fmla="val 50000" name="adj"/>
              </a:avLst>
            </a:prstGeom>
            <a:solidFill>
              <a:srgbClr val="2BA0C4"/>
            </a:solidFill>
            <a:ln>
              <a:noFill/>
            </a:ln>
          </p:spPr>
          <p:txBody>
            <a:bodyPr anchorCtr="0" anchor="ctr" bIns="54575" lIns="54575" spcFirstLastPara="1" rIns="54575" wrap="square" tIns="54575">
              <a:noAutofit/>
            </a:bodyPr>
            <a:lstStyle/>
            <a:p>
              <a:pPr indent="0" lvl="0" marL="0" rtl="0" algn="l">
                <a:spcBef>
                  <a:spcPts val="0"/>
                </a:spcBef>
                <a:spcAft>
                  <a:spcPts val="0"/>
                </a:spcAft>
                <a:buNone/>
              </a:pPr>
              <a:r>
                <a:t/>
              </a:r>
              <a:endParaRPr/>
            </a:p>
          </p:txBody>
        </p:sp>
        <p:sp>
          <p:nvSpPr>
            <p:cNvPr id="501" name="Google Shape;501;p33"/>
            <p:cNvSpPr/>
            <p:nvPr/>
          </p:nvSpPr>
          <p:spPr>
            <a:xfrm>
              <a:off x="9823531" y="6075988"/>
              <a:ext cx="183300" cy="19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A3B4F"/>
                </a:buClr>
                <a:buSzPts val="985"/>
                <a:buFont typeface="Poppins"/>
                <a:buNone/>
              </a:pPr>
              <a:r>
                <a:rPr b="1" i="0" lang="en-US" sz="985" u="none" cap="none" strike="noStrike">
                  <a:solidFill>
                    <a:srgbClr val="0A3B4F"/>
                  </a:solidFill>
                  <a:latin typeface="Poppins"/>
                  <a:ea typeface="Poppins"/>
                  <a:cs typeface="Poppins"/>
                  <a:sym typeface="Poppins"/>
                </a:rPr>
                <a:t>L5</a:t>
              </a:r>
              <a:endParaRPr b="0" i="0" sz="985" u="none" cap="none" strike="noStrike">
                <a:solidFill>
                  <a:schemeClr val="dk1"/>
                </a:solidFill>
                <a:latin typeface="Calibri"/>
                <a:ea typeface="Calibri"/>
                <a:cs typeface="Calibri"/>
                <a:sym typeface="Calibri"/>
              </a:endParaRPr>
            </a:p>
          </p:txBody>
        </p:sp>
        <p:sp>
          <p:nvSpPr>
            <p:cNvPr id="502" name="Google Shape;502;p33"/>
            <p:cNvSpPr/>
            <p:nvPr/>
          </p:nvSpPr>
          <p:spPr>
            <a:xfrm>
              <a:off x="10120777" y="6147057"/>
              <a:ext cx="159300" cy="34200"/>
            </a:xfrm>
            <a:prstGeom prst="roundRect">
              <a:avLst>
                <a:gd fmla="val 50000" name="adj"/>
              </a:avLst>
            </a:prstGeom>
            <a:solidFill>
              <a:srgbClr val="7CCBE0"/>
            </a:solidFill>
            <a:ln>
              <a:noFill/>
            </a:ln>
          </p:spPr>
          <p:txBody>
            <a:bodyPr anchorCtr="0" anchor="ctr" bIns="54575" lIns="54575" spcFirstLastPara="1" rIns="54575" wrap="square" tIns="54575">
              <a:noAutofit/>
            </a:bodyPr>
            <a:lstStyle/>
            <a:p>
              <a:pPr indent="0" lvl="0" marL="0" rtl="0" algn="l">
                <a:spcBef>
                  <a:spcPts val="0"/>
                </a:spcBef>
                <a:spcAft>
                  <a:spcPts val="0"/>
                </a:spcAft>
                <a:buNone/>
              </a:pPr>
              <a:r>
                <a:t/>
              </a:r>
              <a:endParaRPr/>
            </a:p>
          </p:txBody>
        </p:sp>
        <p:sp>
          <p:nvSpPr>
            <p:cNvPr id="503" name="Google Shape;503;p33"/>
            <p:cNvSpPr/>
            <p:nvPr/>
          </p:nvSpPr>
          <p:spPr>
            <a:xfrm>
              <a:off x="10336827" y="6075988"/>
              <a:ext cx="183000" cy="19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A3B4F"/>
                </a:buClr>
                <a:buSzPts val="985"/>
                <a:buFont typeface="Poppins"/>
                <a:buNone/>
              </a:pPr>
              <a:r>
                <a:rPr b="1" i="0" lang="en-US" sz="985" u="none" cap="none" strike="noStrike">
                  <a:solidFill>
                    <a:srgbClr val="0A3B4F"/>
                  </a:solidFill>
                  <a:latin typeface="Poppins"/>
                  <a:ea typeface="Poppins"/>
                  <a:cs typeface="Poppins"/>
                  <a:sym typeface="Poppins"/>
                </a:rPr>
                <a:t>L6</a:t>
              </a:r>
              <a:endParaRPr b="0" i="0" sz="985" u="none" cap="none" strike="noStrike">
                <a:solidFill>
                  <a:schemeClr val="dk1"/>
                </a:solidFill>
                <a:latin typeface="Calibri"/>
                <a:ea typeface="Calibri"/>
                <a:cs typeface="Calibri"/>
                <a:sym typeface="Calibri"/>
              </a:endParaRPr>
            </a:p>
          </p:txBody>
        </p:sp>
        <p:sp>
          <p:nvSpPr>
            <p:cNvPr id="504" name="Google Shape;504;p33"/>
            <p:cNvSpPr/>
            <p:nvPr/>
          </p:nvSpPr>
          <p:spPr>
            <a:xfrm>
              <a:off x="6144556" y="6337521"/>
              <a:ext cx="4459800" cy="165000"/>
            </a:xfrm>
            <a:prstGeom prst="rect">
              <a:avLst/>
            </a:prstGeom>
            <a:noFill/>
            <a:ln>
              <a:noFill/>
            </a:ln>
          </p:spPr>
          <p:txBody>
            <a:bodyPr anchorCtr="0" anchor="t" bIns="15150" lIns="15150" spcFirstLastPara="1" rIns="15150" wrap="square" tIns="15150">
              <a:noAutofit/>
            </a:bodyPr>
            <a:lstStyle/>
            <a:p>
              <a:pPr indent="0" lvl="0" marL="0" marR="0" rtl="0" algn="l">
                <a:spcBef>
                  <a:spcPts val="0"/>
                </a:spcBef>
                <a:spcAft>
                  <a:spcPts val="0"/>
                </a:spcAft>
                <a:buClr>
                  <a:srgbClr val="5C7782"/>
                </a:buClr>
                <a:buSzPts val="716"/>
                <a:buFont typeface="Poppins"/>
                <a:buNone/>
              </a:pPr>
              <a:r>
                <a:rPr b="0" i="0" lang="en-US" sz="716" u="none" cap="none" strike="noStrike">
                  <a:solidFill>
                    <a:srgbClr val="5C7782"/>
                  </a:solidFill>
                  <a:latin typeface="Poppins"/>
                  <a:ea typeface="Poppins"/>
                  <a:cs typeface="Poppins"/>
                  <a:sym typeface="Poppins"/>
                </a:rPr>
                <a:t>x-axis: years since opening · annual operational net (Σ 12 months) · data through May 2026</a:t>
              </a:r>
              <a:endParaRPr b="0" i="0" sz="716" u="none" cap="none" strike="noStrike">
                <a:solidFill>
                  <a:schemeClr val="dk1"/>
                </a:solidFill>
                <a:latin typeface="Calibri"/>
                <a:ea typeface="Calibri"/>
                <a:cs typeface="Calibri"/>
                <a:sym typeface="Calibri"/>
              </a:endParaRPr>
            </a:p>
          </p:txBody>
        </p:sp>
      </p:grpSp>
      <p:graphicFrame>
        <p:nvGraphicFramePr>
          <p:cNvPr id="505" name="Google Shape;505;p33"/>
          <p:cNvGraphicFramePr/>
          <p:nvPr/>
        </p:nvGraphicFramePr>
        <p:xfrm>
          <a:off x="803400" y="1301488"/>
          <a:ext cx="3000000" cy="3000000"/>
        </p:xfrm>
        <a:graphic>
          <a:graphicData uri="http://schemas.openxmlformats.org/drawingml/2006/table">
            <a:tbl>
              <a:tblPr>
                <a:noFill/>
                <a:tableStyleId>{E0CB302E-8AD1-42F9-857F-5D9941FD21BD}</a:tableStyleId>
              </a:tblPr>
              <a:tblGrid>
                <a:gridCol w="4752975"/>
              </a:tblGrid>
              <a:tr h="428550">
                <a:tc>
                  <a:txBody>
                    <a:bodyPr/>
                    <a:lstStyle/>
                    <a:p>
                      <a:pPr indent="0" lvl="0" marL="0" rtl="0" algn="l">
                        <a:spcBef>
                          <a:spcPts val="0"/>
                        </a:spcBef>
                        <a:spcAft>
                          <a:spcPts val="0"/>
                        </a:spcAft>
                        <a:buNone/>
                      </a:pPr>
                      <a:r>
                        <a:rPr lang="en-US" sz="1600">
                          <a:solidFill>
                            <a:srgbClr val="00B6D3"/>
                          </a:solidFill>
                          <a:latin typeface="Poppins"/>
                          <a:ea typeface="Poppins"/>
                          <a:cs typeface="Poppins"/>
                          <a:sym typeface="Poppins"/>
                        </a:rPr>
                        <a:t>Faster Growth &amp; Higher Retention</a:t>
                      </a:r>
                      <a:endParaRPr sz="1600">
                        <a:solidFill>
                          <a:srgbClr val="00B6D3"/>
                        </a:solidFill>
                        <a:latin typeface="Poppins"/>
                        <a:ea typeface="Poppins"/>
                        <a:cs typeface="Poppins"/>
                        <a:sym typeface="Poppi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BFBFBF"/>
                      </a:solidFill>
                      <a:prstDash val="solid"/>
                      <a:round/>
                      <a:headEnd len="sm" w="sm" type="none"/>
                      <a:tailEnd len="sm" w="sm" type="none"/>
                    </a:lnB>
                  </a:tcPr>
                </a:tc>
              </a:tr>
              <a:tr h="428550">
                <a:tc>
                  <a:txBody>
                    <a:bodyPr/>
                    <a:lstStyle/>
                    <a:p>
                      <a:pPr indent="0" lvl="0" marL="0" rtl="0" algn="l">
                        <a:spcBef>
                          <a:spcPts val="0"/>
                        </a:spcBef>
                        <a:spcAft>
                          <a:spcPts val="0"/>
                        </a:spcAft>
                        <a:buNone/>
                      </a:pPr>
                      <a:r>
                        <a:rPr lang="en-US" sz="1600">
                          <a:solidFill>
                            <a:srgbClr val="00B6D3"/>
                          </a:solidFill>
                          <a:latin typeface="Poppins"/>
                          <a:ea typeface="Poppins"/>
                          <a:cs typeface="Poppins"/>
                          <a:sym typeface="Poppins"/>
                        </a:rPr>
                        <a:t>Lower Operating Costs</a:t>
                      </a:r>
                      <a:endParaRPr sz="1600">
                        <a:solidFill>
                          <a:srgbClr val="00B6D3"/>
                        </a:solidFill>
                        <a:latin typeface="Poppins"/>
                        <a:ea typeface="Poppins"/>
                        <a:cs typeface="Poppins"/>
                        <a:sym typeface="Poppi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AF2F4">
                        <a:alpha val="34900"/>
                      </a:srgbClr>
                    </a:solidFill>
                  </a:tcPr>
                </a:tc>
              </a:tr>
            </a:tbl>
          </a:graphicData>
        </a:graphic>
      </p:graphicFrame>
      <p:graphicFrame>
        <p:nvGraphicFramePr>
          <p:cNvPr id="506" name="Google Shape;506;p33"/>
          <p:cNvGraphicFramePr/>
          <p:nvPr/>
        </p:nvGraphicFramePr>
        <p:xfrm>
          <a:off x="6196475" y="1301494"/>
          <a:ext cx="3000000" cy="3000000"/>
        </p:xfrm>
        <a:graphic>
          <a:graphicData uri="http://schemas.openxmlformats.org/drawingml/2006/table">
            <a:tbl>
              <a:tblPr>
                <a:noFill/>
                <a:tableStyleId>{E0CB302E-8AD1-42F9-857F-5D9941FD21BD}</a:tableStyleId>
              </a:tblPr>
              <a:tblGrid>
                <a:gridCol w="4752975"/>
              </a:tblGrid>
              <a:tr h="428550">
                <a:tc>
                  <a:txBody>
                    <a:bodyPr/>
                    <a:lstStyle/>
                    <a:p>
                      <a:pPr indent="0" lvl="0" marL="0" rtl="0" algn="l">
                        <a:spcBef>
                          <a:spcPts val="0"/>
                        </a:spcBef>
                        <a:spcAft>
                          <a:spcPts val="0"/>
                        </a:spcAft>
                        <a:buNone/>
                      </a:pPr>
                      <a:r>
                        <a:rPr lang="en-US" sz="1600">
                          <a:solidFill>
                            <a:srgbClr val="00B6D3"/>
                          </a:solidFill>
                          <a:latin typeface="Poppins"/>
                          <a:ea typeface="Poppins"/>
                          <a:cs typeface="Poppins"/>
                          <a:sym typeface="Poppins"/>
                        </a:rPr>
                        <a:t>Improved RAF Accuracy</a:t>
                      </a:r>
                      <a:endParaRPr sz="1600">
                        <a:solidFill>
                          <a:srgbClr val="00B6D3"/>
                        </a:solidFill>
                        <a:latin typeface="Poppins"/>
                        <a:ea typeface="Poppins"/>
                        <a:cs typeface="Poppins"/>
                        <a:sym typeface="Poppi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r h="428550">
                <a:tc>
                  <a:txBody>
                    <a:bodyPr/>
                    <a:lstStyle/>
                    <a:p>
                      <a:pPr indent="0" lvl="0" marL="0" rtl="0" algn="l">
                        <a:spcBef>
                          <a:spcPts val="0"/>
                        </a:spcBef>
                        <a:spcAft>
                          <a:spcPts val="0"/>
                        </a:spcAft>
                        <a:buClr>
                          <a:schemeClr val="dk1"/>
                        </a:buClr>
                        <a:buSzPts val="1100"/>
                        <a:buFont typeface="Arial"/>
                        <a:buNone/>
                      </a:pPr>
                      <a:r>
                        <a:rPr lang="en-US" sz="1600">
                          <a:solidFill>
                            <a:srgbClr val="00B6D3"/>
                          </a:solidFill>
                          <a:latin typeface="Poppins"/>
                          <a:ea typeface="Poppins"/>
                          <a:cs typeface="Poppins"/>
                          <a:sym typeface="Poppins"/>
                        </a:rPr>
                        <a:t>Lower Medical Loss Ratio (MLR)</a:t>
                      </a:r>
                      <a:endParaRPr sz="1600">
                        <a:solidFill>
                          <a:srgbClr val="00B6D3"/>
                        </a:solidFill>
                        <a:latin typeface="Poppins"/>
                        <a:ea typeface="Poppins"/>
                        <a:cs typeface="Poppins"/>
                        <a:sym typeface="Poppi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AF2F4">
                        <a:alpha val="34900"/>
                      </a:srgbClr>
                    </a:solidFill>
                  </a:tcPr>
                </a:tc>
              </a:tr>
              <a:tr h="428550">
                <a:tc>
                  <a:txBody>
                    <a:bodyPr/>
                    <a:lstStyle/>
                    <a:p>
                      <a:pPr indent="0" lvl="0" marL="0" rtl="0" algn="l">
                        <a:spcBef>
                          <a:spcPts val="0"/>
                        </a:spcBef>
                        <a:spcAft>
                          <a:spcPts val="0"/>
                        </a:spcAft>
                        <a:buNone/>
                      </a:pPr>
                      <a:r>
                        <a:t/>
                      </a:r>
                      <a:endParaRPr sz="1600">
                        <a:solidFill>
                          <a:srgbClr val="00B6D3"/>
                        </a:solidFill>
                        <a:latin typeface="Poppins"/>
                        <a:ea typeface="Poppins"/>
                        <a:cs typeface="Poppins"/>
                        <a:sym typeface="Poppi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pic>
        <p:nvPicPr>
          <p:cNvPr descr="A map of a city&#10;&#10;AI-generated content may be incorrect." id="512" name="Google Shape;512;p34"/>
          <p:cNvPicPr preferRelativeResize="0"/>
          <p:nvPr/>
        </p:nvPicPr>
        <p:blipFill rotWithShape="1">
          <a:blip r:embed="rId3">
            <a:alphaModFix amt="10000"/>
          </a:blip>
          <a:srcRect b="2866" l="3051" r="3042" t="2856"/>
          <a:stretch/>
        </p:blipFill>
        <p:spPr>
          <a:xfrm flipH="1">
            <a:off x="-2407" y="15224"/>
            <a:ext cx="12192000" cy="6857999"/>
          </a:xfrm>
          <a:prstGeom prst="rect">
            <a:avLst/>
          </a:prstGeom>
          <a:noFill/>
          <a:ln>
            <a:noFill/>
          </a:ln>
        </p:spPr>
      </p:pic>
      <p:cxnSp>
        <p:nvCxnSpPr>
          <p:cNvPr id="513" name="Google Shape;513;p34"/>
          <p:cNvCxnSpPr/>
          <p:nvPr/>
        </p:nvCxnSpPr>
        <p:spPr>
          <a:xfrm rot="10800000">
            <a:off x="419120" y="6465972"/>
            <a:ext cx="10741800" cy="29100"/>
          </a:xfrm>
          <a:prstGeom prst="straightConnector1">
            <a:avLst/>
          </a:prstGeom>
          <a:noFill/>
          <a:ln cap="flat" cmpd="sng" w="16925">
            <a:solidFill>
              <a:srgbClr val="075A85"/>
            </a:solidFill>
            <a:prstDash val="solid"/>
            <a:round/>
            <a:headEnd len="sm" w="sm" type="none"/>
            <a:tailEnd len="sm" w="sm" type="none"/>
          </a:ln>
        </p:spPr>
      </p:cxnSp>
      <p:sp>
        <p:nvSpPr>
          <p:cNvPr id="514" name="Google Shape;514;p34"/>
          <p:cNvSpPr txBox="1"/>
          <p:nvPr/>
        </p:nvSpPr>
        <p:spPr>
          <a:xfrm>
            <a:off x="315471" y="656908"/>
            <a:ext cx="10004100" cy="954300"/>
          </a:xfrm>
          <a:prstGeom prst="rect">
            <a:avLst/>
          </a:prstGeom>
          <a:no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75A85"/>
                </a:solidFill>
                <a:latin typeface="Poppins Medium"/>
                <a:ea typeface="Poppins Medium"/>
                <a:cs typeface="Poppins Medium"/>
                <a:sym typeface="Poppins Medium"/>
              </a:rPr>
              <a:t>We are prepared to succeed. Our team combines deep </a:t>
            </a:r>
            <a:r>
              <a:rPr b="0" i="0" lang="en-US" sz="2800" u="none" cap="none" strike="noStrike">
                <a:solidFill>
                  <a:srgbClr val="00B6D3"/>
                </a:solidFill>
                <a:latin typeface="Poppins Medium"/>
                <a:ea typeface="Poppins Medium"/>
                <a:cs typeface="Poppins Medium"/>
                <a:sym typeface="Poppins Medium"/>
              </a:rPr>
              <a:t>clinical, operational, and technology expertise.</a:t>
            </a:r>
            <a:endParaRPr b="0" i="0" sz="1500" u="none" cap="none" strike="noStrike">
              <a:solidFill>
                <a:srgbClr val="000000"/>
              </a:solidFill>
              <a:latin typeface="Arial"/>
              <a:ea typeface="Arial"/>
              <a:cs typeface="Arial"/>
              <a:sym typeface="Arial"/>
            </a:endParaRPr>
          </a:p>
        </p:txBody>
      </p:sp>
      <p:sp>
        <p:nvSpPr>
          <p:cNvPr id="515" name="Google Shape;515;p34"/>
          <p:cNvSpPr/>
          <p:nvPr/>
        </p:nvSpPr>
        <p:spPr>
          <a:xfrm>
            <a:off x="558728" y="1990623"/>
            <a:ext cx="1066800" cy="1066800"/>
          </a:xfrm>
          <a:prstGeom prst="ellipse">
            <a:avLst/>
          </a:prstGeom>
          <a:solidFill>
            <a:srgbClr val="00B6D3">
              <a:alpha val="49019"/>
            </a:srgbClr>
          </a:solidFill>
          <a:ln>
            <a:noFill/>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grpSp>
        <p:nvGrpSpPr>
          <p:cNvPr id="516" name="Google Shape;516;p34"/>
          <p:cNvGrpSpPr/>
          <p:nvPr/>
        </p:nvGrpSpPr>
        <p:grpSpPr>
          <a:xfrm>
            <a:off x="1861867" y="2033167"/>
            <a:ext cx="1892100" cy="858697"/>
            <a:chOff x="1861867" y="2218671"/>
            <a:chExt cx="1892100" cy="858697"/>
          </a:xfrm>
        </p:grpSpPr>
        <p:sp>
          <p:nvSpPr>
            <p:cNvPr id="517" name="Google Shape;517;p34"/>
            <p:cNvSpPr txBox="1"/>
            <p:nvPr/>
          </p:nvSpPr>
          <p:spPr>
            <a:xfrm>
              <a:off x="1861867" y="2218671"/>
              <a:ext cx="1892100" cy="554100"/>
            </a:xfrm>
            <a:prstGeom prst="rect">
              <a:avLst/>
            </a:prstGeom>
            <a:no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75A85"/>
                  </a:solidFill>
                  <a:latin typeface="Poppins Medium"/>
                  <a:ea typeface="Poppins Medium"/>
                  <a:cs typeface="Poppins Medium"/>
                  <a:sym typeface="Poppins Medium"/>
                </a:rPr>
                <a:t>David Buchanan, MD, MS</a:t>
              </a:r>
              <a:endParaRPr b="0" i="0" sz="1500" u="none" cap="none" strike="noStrike">
                <a:solidFill>
                  <a:srgbClr val="000000"/>
                </a:solidFill>
                <a:latin typeface="Arial"/>
                <a:ea typeface="Arial"/>
                <a:cs typeface="Arial"/>
                <a:sym typeface="Arial"/>
              </a:endParaRPr>
            </a:p>
          </p:txBody>
        </p:sp>
        <p:sp>
          <p:nvSpPr>
            <p:cNvPr id="518" name="Google Shape;518;p34"/>
            <p:cNvSpPr txBox="1"/>
            <p:nvPr/>
          </p:nvSpPr>
          <p:spPr>
            <a:xfrm>
              <a:off x="1861882" y="2831068"/>
              <a:ext cx="1734900" cy="246300"/>
            </a:xfrm>
            <a:prstGeom prst="rect">
              <a:avLst/>
            </a:prstGeom>
            <a:no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1000" u="none" cap="none" strike="noStrike">
                  <a:solidFill>
                    <a:srgbClr val="000000"/>
                  </a:solidFill>
                  <a:latin typeface="Poppins"/>
                  <a:ea typeface="Poppins"/>
                  <a:cs typeface="Poppins"/>
                  <a:sym typeface="Poppins"/>
                </a:rPr>
                <a:t>CEO, Co-Founde</a:t>
              </a:r>
              <a:r>
                <a:rPr b="0" i="0" lang="en-US" sz="900" u="none" cap="none" strike="noStrike">
                  <a:solidFill>
                    <a:srgbClr val="000000"/>
                  </a:solidFill>
                  <a:latin typeface="Poppins"/>
                  <a:ea typeface="Poppins"/>
                  <a:cs typeface="Poppins"/>
                  <a:sym typeface="Poppins"/>
                </a:rPr>
                <a:t>r</a:t>
              </a:r>
              <a:endParaRPr b="0" i="0" sz="1500" u="none" cap="none" strike="noStrike">
                <a:solidFill>
                  <a:srgbClr val="000000"/>
                </a:solidFill>
                <a:latin typeface="Arial"/>
                <a:ea typeface="Arial"/>
                <a:cs typeface="Arial"/>
                <a:sym typeface="Arial"/>
              </a:endParaRPr>
            </a:p>
          </p:txBody>
        </p:sp>
      </p:grpSp>
      <p:sp>
        <p:nvSpPr>
          <p:cNvPr id="519" name="Google Shape;519;p34"/>
          <p:cNvSpPr/>
          <p:nvPr/>
        </p:nvSpPr>
        <p:spPr>
          <a:xfrm>
            <a:off x="4371303" y="1990623"/>
            <a:ext cx="1066800" cy="1066800"/>
          </a:xfrm>
          <a:prstGeom prst="ellipse">
            <a:avLst/>
          </a:prstGeom>
          <a:solidFill>
            <a:srgbClr val="00B6D3">
              <a:alpha val="49019"/>
            </a:srgbClr>
          </a:solidFill>
          <a:ln>
            <a:noFill/>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grpSp>
        <p:nvGrpSpPr>
          <p:cNvPr id="520" name="Google Shape;520;p34"/>
          <p:cNvGrpSpPr/>
          <p:nvPr/>
        </p:nvGrpSpPr>
        <p:grpSpPr>
          <a:xfrm>
            <a:off x="5674450" y="2033151"/>
            <a:ext cx="1864500" cy="858724"/>
            <a:chOff x="1861875" y="2218655"/>
            <a:chExt cx="1864500" cy="858724"/>
          </a:xfrm>
        </p:grpSpPr>
        <p:sp>
          <p:nvSpPr>
            <p:cNvPr id="521" name="Google Shape;521;p34"/>
            <p:cNvSpPr txBox="1"/>
            <p:nvPr/>
          </p:nvSpPr>
          <p:spPr>
            <a:xfrm>
              <a:off x="1861881" y="2218655"/>
              <a:ext cx="1402500" cy="554100"/>
            </a:xfrm>
            <a:prstGeom prst="rect">
              <a:avLst/>
            </a:prstGeom>
            <a:no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75A85"/>
                  </a:solidFill>
                  <a:latin typeface="Poppins Medium"/>
                  <a:ea typeface="Poppins Medium"/>
                  <a:cs typeface="Poppins Medium"/>
                  <a:sym typeface="Poppins Medium"/>
                </a:rPr>
                <a:t>Marshall Glanzer</a:t>
              </a:r>
              <a:endParaRPr b="0" i="0" sz="1500" u="none" cap="none" strike="noStrike">
                <a:solidFill>
                  <a:srgbClr val="000000"/>
                </a:solidFill>
                <a:latin typeface="Arial"/>
                <a:ea typeface="Arial"/>
                <a:cs typeface="Arial"/>
                <a:sym typeface="Arial"/>
              </a:endParaRPr>
            </a:p>
          </p:txBody>
        </p:sp>
        <p:sp>
          <p:nvSpPr>
            <p:cNvPr id="522" name="Google Shape;522;p34"/>
            <p:cNvSpPr txBox="1"/>
            <p:nvPr/>
          </p:nvSpPr>
          <p:spPr>
            <a:xfrm>
              <a:off x="1861875" y="2831079"/>
              <a:ext cx="1864500" cy="246300"/>
            </a:xfrm>
            <a:prstGeom prst="rect">
              <a:avLst/>
            </a:prstGeom>
            <a:no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1000" u="none" cap="none" strike="noStrike">
                  <a:solidFill>
                    <a:srgbClr val="000000"/>
                  </a:solidFill>
                  <a:latin typeface="Poppins"/>
                  <a:ea typeface="Poppins"/>
                  <a:cs typeface="Poppins"/>
                  <a:sym typeface="Poppins"/>
                </a:rPr>
                <a:t>Chief Technology Officer</a:t>
              </a:r>
              <a:endParaRPr b="0" i="0" sz="1600" u="none" cap="none" strike="noStrike">
                <a:solidFill>
                  <a:srgbClr val="000000"/>
                </a:solidFill>
                <a:latin typeface="Arial"/>
                <a:ea typeface="Arial"/>
                <a:cs typeface="Arial"/>
                <a:sym typeface="Arial"/>
              </a:endParaRPr>
            </a:p>
          </p:txBody>
        </p:sp>
      </p:grpSp>
      <p:sp>
        <p:nvSpPr>
          <p:cNvPr id="523" name="Google Shape;523;p34"/>
          <p:cNvSpPr/>
          <p:nvPr/>
        </p:nvSpPr>
        <p:spPr>
          <a:xfrm>
            <a:off x="8183879" y="1990623"/>
            <a:ext cx="1066800" cy="1066800"/>
          </a:xfrm>
          <a:prstGeom prst="ellipse">
            <a:avLst/>
          </a:prstGeom>
          <a:solidFill>
            <a:srgbClr val="00B6D3">
              <a:alpha val="49019"/>
            </a:srgbClr>
          </a:solidFill>
          <a:ln>
            <a:noFill/>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grpSp>
        <p:nvGrpSpPr>
          <p:cNvPr id="524" name="Google Shape;524;p34"/>
          <p:cNvGrpSpPr/>
          <p:nvPr/>
        </p:nvGrpSpPr>
        <p:grpSpPr>
          <a:xfrm>
            <a:off x="9487032" y="2033152"/>
            <a:ext cx="1734900" cy="1012614"/>
            <a:chOff x="1861881" y="2218655"/>
            <a:chExt cx="1734900" cy="1012614"/>
          </a:xfrm>
        </p:grpSpPr>
        <p:sp>
          <p:nvSpPr>
            <p:cNvPr id="525" name="Google Shape;525;p34"/>
            <p:cNvSpPr txBox="1"/>
            <p:nvPr/>
          </p:nvSpPr>
          <p:spPr>
            <a:xfrm>
              <a:off x="1861881" y="2218655"/>
              <a:ext cx="1674000" cy="554100"/>
            </a:xfrm>
            <a:prstGeom prst="rect">
              <a:avLst/>
            </a:prstGeom>
            <a:no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75A85"/>
                  </a:solidFill>
                  <a:latin typeface="Poppins Medium"/>
                  <a:ea typeface="Poppins Medium"/>
                  <a:cs typeface="Poppins Medium"/>
                  <a:sym typeface="Poppins Medium"/>
                </a:rPr>
                <a:t>Lauren Ranalli, MPH</a:t>
              </a:r>
              <a:endParaRPr b="0" i="0" sz="1500" u="none" cap="none" strike="noStrike">
                <a:solidFill>
                  <a:srgbClr val="000000"/>
                </a:solidFill>
                <a:latin typeface="Arial"/>
                <a:ea typeface="Arial"/>
                <a:cs typeface="Arial"/>
                <a:sym typeface="Arial"/>
              </a:endParaRPr>
            </a:p>
          </p:txBody>
        </p:sp>
        <p:sp>
          <p:nvSpPr>
            <p:cNvPr id="526" name="Google Shape;526;p34"/>
            <p:cNvSpPr txBox="1"/>
            <p:nvPr/>
          </p:nvSpPr>
          <p:spPr>
            <a:xfrm>
              <a:off x="1861881" y="2831069"/>
              <a:ext cx="1734900" cy="400200"/>
            </a:xfrm>
            <a:prstGeom prst="rect">
              <a:avLst/>
            </a:prstGeom>
            <a:no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1000" u="none" cap="none" strike="noStrike">
                  <a:solidFill>
                    <a:srgbClr val="000000"/>
                  </a:solidFill>
                  <a:latin typeface="Poppins"/>
                  <a:ea typeface="Poppins"/>
                  <a:cs typeface="Poppins"/>
                  <a:sym typeface="Poppins"/>
                </a:rPr>
                <a:t>VP, Community and </a:t>
              </a:r>
              <a:br>
                <a:rPr b="0" i="0" lang="en-US" sz="1000" u="none" cap="none" strike="noStrike">
                  <a:solidFill>
                    <a:srgbClr val="000000"/>
                  </a:solidFill>
                  <a:latin typeface="Poppins"/>
                  <a:ea typeface="Poppins"/>
                  <a:cs typeface="Poppins"/>
                  <a:sym typeface="Poppins"/>
                </a:rPr>
              </a:br>
              <a:r>
                <a:rPr b="0" i="0" lang="en-US" sz="1000" u="none" cap="none" strike="noStrike">
                  <a:solidFill>
                    <a:srgbClr val="000000"/>
                  </a:solidFill>
                  <a:latin typeface="Poppins"/>
                  <a:ea typeface="Poppins"/>
                  <a:cs typeface="Poppins"/>
                  <a:sym typeface="Poppins"/>
                </a:rPr>
                <a:t>Patient Engagement</a:t>
              </a:r>
              <a:endParaRPr b="0" i="0" sz="1600" u="none" cap="none" strike="noStrike">
                <a:solidFill>
                  <a:srgbClr val="000000"/>
                </a:solidFill>
                <a:latin typeface="Arial"/>
                <a:ea typeface="Arial"/>
                <a:cs typeface="Arial"/>
                <a:sym typeface="Arial"/>
              </a:endParaRPr>
            </a:p>
          </p:txBody>
        </p:sp>
      </p:grpSp>
      <p:sp>
        <p:nvSpPr>
          <p:cNvPr id="527" name="Google Shape;527;p34"/>
          <p:cNvSpPr/>
          <p:nvPr/>
        </p:nvSpPr>
        <p:spPr>
          <a:xfrm>
            <a:off x="558728" y="3484843"/>
            <a:ext cx="1066800" cy="1066800"/>
          </a:xfrm>
          <a:prstGeom prst="ellipse">
            <a:avLst/>
          </a:prstGeom>
          <a:solidFill>
            <a:srgbClr val="00B6D3">
              <a:alpha val="49019"/>
            </a:srgbClr>
          </a:solidFill>
          <a:ln>
            <a:noFill/>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grpSp>
        <p:nvGrpSpPr>
          <p:cNvPr id="528" name="Google Shape;528;p34"/>
          <p:cNvGrpSpPr/>
          <p:nvPr/>
        </p:nvGrpSpPr>
        <p:grpSpPr>
          <a:xfrm>
            <a:off x="1861881" y="3527371"/>
            <a:ext cx="1734900" cy="858713"/>
            <a:chOff x="1861881" y="2218655"/>
            <a:chExt cx="1734900" cy="858713"/>
          </a:xfrm>
        </p:grpSpPr>
        <p:sp>
          <p:nvSpPr>
            <p:cNvPr id="529" name="Google Shape;529;p34"/>
            <p:cNvSpPr txBox="1"/>
            <p:nvPr/>
          </p:nvSpPr>
          <p:spPr>
            <a:xfrm>
              <a:off x="1861881" y="2218655"/>
              <a:ext cx="1614600" cy="554100"/>
            </a:xfrm>
            <a:prstGeom prst="rect">
              <a:avLst/>
            </a:prstGeom>
            <a:no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75A85"/>
                  </a:solidFill>
                  <a:latin typeface="Poppins Medium"/>
                  <a:ea typeface="Poppins Medium"/>
                  <a:cs typeface="Poppins Medium"/>
                  <a:sym typeface="Poppins Medium"/>
                </a:rPr>
                <a:t>Ellen Wagner, MPH, MS</a:t>
              </a:r>
              <a:endParaRPr b="0" i="0" sz="1500" u="none" cap="none" strike="noStrike">
                <a:solidFill>
                  <a:srgbClr val="000000"/>
                </a:solidFill>
                <a:latin typeface="Arial"/>
                <a:ea typeface="Arial"/>
                <a:cs typeface="Arial"/>
                <a:sym typeface="Arial"/>
              </a:endParaRPr>
            </a:p>
          </p:txBody>
        </p:sp>
        <p:sp>
          <p:nvSpPr>
            <p:cNvPr id="530" name="Google Shape;530;p34"/>
            <p:cNvSpPr txBox="1"/>
            <p:nvPr/>
          </p:nvSpPr>
          <p:spPr>
            <a:xfrm>
              <a:off x="1861881" y="2831068"/>
              <a:ext cx="1734900" cy="246300"/>
            </a:xfrm>
            <a:prstGeom prst="rect">
              <a:avLst/>
            </a:prstGeom>
            <a:no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1000" u="none" cap="none" strike="noStrike">
                  <a:solidFill>
                    <a:srgbClr val="000000"/>
                  </a:solidFill>
                  <a:latin typeface="Poppins"/>
                  <a:ea typeface="Poppins"/>
                  <a:cs typeface="Poppins"/>
                  <a:sym typeface="Poppins"/>
                </a:rPr>
                <a:t>VP, Operations</a:t>
              </a:r>
              <a:endParaRPr b="0" i="0" sz="1600" u="none" cap="none" strike="noStrike">
                <a:solidFill>
                  <a:srgbClr val="000000"/>
                </a:solidFill>
                <a:latin typeface="Arial"/>
                <a:ea typeface="Arial"/>
                <a:cs typeface="Arial"/>
                <a:sym typeface="Arial"/>
              </a:endParaRPr>
            </a:p>
          </p:txBody>
        </p:sp>
      </p:grpSp>
      <p:sp>
        <p:nvSpPr>
          <p:cNvPr id="531" name="Google Shape;531;p34"/>
          <p:cNvSpPr/>
          <p:nvPr/>
        </p:nvSpPr>
        <p:spPr>
          <a:xfrm>
            <a:off x="4371303" y="3484843"/>
            <a:ext cx="1066800" cy="1066800"/>
          </a:xfrm>
          <a:prstGeom prst="ellipse">
            <a:avLst/>
          </a:prstGeom>
          <a:solidFill>
            <a:srgbClr val="00B6D3">
              <a:alpha val="49019"/>
            </a:srgbClr>
          </a:solidFill>
          <a:ln>
            <a:noFill/>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grpSp>
        <p:nvGrpSpPr>
          <p:cNvPr id="532" name="Google Shape;532;p34"/>
          <p:cNvGrpSpPr/>
          <p:nvPr/>
        </p:nvGrpSpPr>
        <p:grpSpPr>
          <a:xfrm>
            <a:off x="5674456" y="3527371"/>
            <a:ext cx="1734900" cy="1012614"/>
            <a:chOff x="1861881" y="2218655"/>
            <a:chExt cx="1734900" cy="1012614"/>
          </a:xfrm>
        </p:grpSpPr>
        <p:sp>
          <p:nvSpPr>
            <p:cNvPr id="533" name="Google Shape;533;p34"/>
            <p:cNvSpPr txBox="1"/>
            <p:nvPr/>
          </p:nvSpPr>
          <p:spPr>
            <a:xfrm>
              <a:off x="1861881" y="2218655"/>
              <a:ext cx="1619100" cy="554100"/>
            </a:xfrm>
            <a:prstGeom prst="rect">
              <a:avLst/>
            </a:prstGeom>
            <a:no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75A85"/>
                  </a:solidFill>
                  <a:latin typeface="Poppins Medium"/>
                  <a:ea typeface="Poppins Medium"/>
                  <a:cs typeface="Poppins Medium"/>
                  <a:sym typeface="Poppins Medium"/>
                </a:rPr>
                <a:t>Fiona Weber, MHA</a:t>
              </a:r>
              <a:endParaRPr b="0" i="0" sz="1500" u="none" cap="none" strike="noStrike">
                <a:solidFill>
                  <a:srgbClr val="000000"/>
                </a:solidFill>
                <a:latin typeface="Arial"/>
                <a:ea typeface="Arial"/>
                <a:cs typeface="Arial"/>
                <a:sym typeface="Arial"/>
              </a:endParaRPr>
            </a:p>
          </p:txBody>
        </p:sp>
        <p:sp>
          <p:nvSpPr>
            <p:cNvPr id="534" name="Google Shape;534;p34"/>
            <p:cNvSpPr txBox="1"/>
            <p:nvPr/>
          </p:nvSpPr>
          <p:spPr>
            <a:xfrm>
              <a:off x="1861881" y="2831069"/>
              <a:ext cx="1734900" cy="400200"/>
            </a:xfrm>
            <a:prstGeom prst="rect">
              <a:avLst/>
            </a:prstGeom>
            <a:no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1000" u="none" cap="none" strike="noStrike">
                  <a:solidFill>
                    <a:srgbClr val="000000"/>
                  </a:solidFill>
                  <a:latin typeface="Poppins"/>
                  <a:ea typeface="Poppins"/>
                  <a:cs typeface="Poppins"/>
                  <a:sym typeface="Poppins"/>
                </a:rPr>
                <a:t>VP, Provider Strategy and Population Health</a:t>
              </a:r>
              <a:endParaRPr b="0" i="0" sz="1600" u="none" cap="none" strike="noStrike">
                <a:solidFill>
                  <a:srgbClr val="000000"/>
                </a:solidFill>
                <a:latin typeface="Arial"/>
                <a:ea typeface="Arial"/>
                <a:cs typeface="Arial"/>
                <a:sym typeface="Arial"/>
              </a:endParaRPr>
            </a:p>
          </p:txBody>
        </p:sp>
      </p:grpSp>
      <p:sp>
        <p:nvSpPr>
          <p:cNvPr id="535" name="Google Shape;535;p34"/>
          <p:cNvSpPr/>
          <p:nvPr/>
        </p:nvSpPr>
        <p:spPr>
          <a:xfrm>
            <a:off x="8183879" y="3484843"/>
            <a:ext cx="1066800" cy="1066800"/>
          </a:xfrm>
          <a:prstGeom prst="ellipse">
            <a:avLst/>
          </a:prstGeom>
          <a:solidFill>
            <a:srgbClr val="00B6D3">
              <a:alpha val="49019"/>
            </a:srgbClr>
          </a:solidFill>
          <a:ln>
            <a:noFill/>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pic>
        <p:nvPicPr>
          <p:cNvPr id="536" name="Google Shape;536;p34" title="DavidQ_Headshot.png"/>
          <p:cNvPicPr preferRelativeResize="0"/>
          <p:nvPr/>
        </p:nvPicPr>
        <p:blipFill rotWithShape="1">
          <a:blip r:embed="rId4">
            <a:alphaModFix/>
          </a:blip>
          <a:srcRect b="0" l="0" r="0" t="0"/>
          <a:stretch/>
        </p:blipFill>
        <p:spPr>
          <a:xfrm>
            <a:off x="8221907" y="3522871"/>
            <a:ext cx="990744" cy="990744"/>
          </a:xfrm>
          <a:prstGeom prst="rect">
            <a:avLst/>
          </a:prstGeom>
          <a:noFill/>
          <a:ln>
            <a:noFill/>
          </a:ln>
        </p:spPr>
      </p:pic>
      <p:grpSp>
        <p:nvGrpSpPr>
          <p:cNvPr id="537" name="Google Shape;537;p34"/>
          <p:cNvGrpSpPr/>
          <p:nvPr/>
        </p:nvGrpSpPr>
        <p:grpSpPr>
          <a:xfrm>
            <a:off x="9487032" y="3527370"/>
            <a:ext cx="2146200" cy="973866"/>
            <a:chOff x="1861881" y="2218655"/>
            <a:chExt cx="2146200" cy="973866"/>
          </a:xfrm>
        </p:grpSpPr>
        <p:sp>
          <p:nvSpPr>
            <p:cNvPr id="538" name="Google Shape;538;p34"/>
            <p:cNvSpPr txBox="1"/>
            <p:nvPr/>
          </p:nvSpPr>
          <p:spPr>
            <a:xfrm>
              <a:off x="1861881" y="2218655"/>
              <a:ext cx="2146200" cy="785100"/>
            </a:xfrm>
            <a:prstGeom prst="rect">
              <a:avLst/>
            </a:prstGeom>
            <a:no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75A85"/>
                  </a:solidFill>
                  <a:latin typeface="Poppins Medium"/>
                  <a:ea typeface="Poppins Medium"/>
                  <a:cs typeface="Poppins Medium"/>
                  <a:sym typeface="Poppins Medium"/>
                </a:rPr>
                <a:t>David Qu, MBA, FACHE, FACHDM, CPHQ</a:t>
              </a:r>
              <a:endParaRPr b="0" i="0" sz="1500" u="none" cap="none" strike="noStrike">
                <a:solidFill>
                  <a:srgbClr val="000000"/>
                </a:solidFill>
                <a:latin typeface="Arial"/>
                <a:ea typeface="Arial"/>
                <a:cs typeface="Arial"/>
                <a:sym typeface="Arial"/>
              </a:endParaRPr>
            </a:p>
          </p:txBody>
        </p:sp>
        <p:sp>
          <p:nvSpPr>
            <p:cNvPr id="539" name="Google Shape;539;p34"/>
            <p:cNvSpPr txBox="1"/>
            <p:nvPr/>
          </p:nvSpPr>
          <p:spPr>
            <a:xfrm>
              <a:off x="1861881" y="2946221"/>
              <a:ext cx="1734900" cy="246300"/>
            </a:xfrm>
            <a:prstGeom prst="rect">
              <a:avLst/>
            </a:prstGeom>
            <a:no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1000" u="none" cap="none" strike="noStrike">
                  <a:solidFill>
                    <a:srgbClr val="000000"/>
                  </a:solidFill>
                  <a:latin typeface="Poppins"/>
                  <a:ea typeface="Poppins"/>
                  <a:cs typeface="Poppins"/>
                  <a:sym typeface="Poppins"/>
                </a:rPr>
                <a:t>Senior Strategic Advisor</a:t>
              </a:r>
              <a:endParaRPr b="0" i="0" sz="1600" u="none" cap="none" strike="noStrike">
                <a:solidFill>
                  <a:srgbClr val="000000"/>
                </a:solidFill>
                <a:latin typeface="Arial"/>
                <a:ea typeface="Arial"/>
                <a:cs typeface="Arial"/>
                <a:sym typeface="Arial"/>
              </a:endParaRPr>
            </a:p>
          </p:txBody>
        </p:sp>
      </p:grpSp>
      <p:sp>
        <p:nvSpPr>
          <p:cNvPr id="540" name="Google Shape;540;p34"/>
          <p:cNvSpPr/>
          <p:nvPr/>
        </p:nvSpPr>
        <p:spPr>
          <a:xfrm>
            <a:off x="476251" y="5196115"/>
            <a:ext cx="11315700" cy="954000"/>
          </a:xfrm>
          <a:prstGeom prst="rect">
            <a:avLst/>
          </a:prstGeom>
          <a:solidFill>
            <a:srgbClr val="F2F2F2">
              <a:alpha val="24705"/>
            </a:srgbClr>
          </a:solidFill>
          <a:ln>
            <a:noFill/>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pic>
        <p:nvPicPr>
          <p:cNvPr id="541" name="Google Shape;541;p34" title="DavidB_Headshot.png"/>
          <p:cNvPicPr preferRelativeResize="0"/>
          <p:nvPr/>
        </p:nvPicPr>
        <p:blipFill rotWithShape="1">
          <a:blip r:embed="rId5">
            <a:alphaModFix/>
          </a:blip>
          <a:srcRect b="0" l="0" r="0" t="0"/>
          <a:stretch/>
        </p:blipFill>
        <p:spPr>
          <a:xfrm>
            <a:off x="596757" y="2028652"/>
            <a:ext cx="990744" cy="990744"/>
          </a:xfrm>
          <a:prstGeom prst="rect">
            <a:avLst/>
          </a:prstGeom>
          <a:noFill/>
          <a:ln>
            <a:noFill/>
          </a:ln>
        </p:spPr>
      </p:pic>
      <p:pic>
        <p:nvPicPr>
          <p:cNvPr id="542" name="Google Shape;542;p34" title="Marshall_Headshot.png"/>
          <p:cNvPicPr preferRelativeResize="0"/>
          <p:nvPr/>
        </p:nvPicPr>
        <p:blipFill rotWithShape="1">
          <a:blip r:embed="rId6">
            <a:alphaModFix/>
          </a:blip>
          <a:srcRect b="0" l="0" r="0" t="0"/>
          <a:stretch/>
        </p:blipFill>
        <p:spPr>
          <a:xfrm>
            <a:off x="4409331" y="2028651"/>
            <a:ext cx="990744" cy="990744"/>
          </a:xfrm>
          <a:prstGeom prst="rect">
            <a:avLst/>
          </a:prstGeom>
          <a:noFill/>
          <a:ln>
            <a:noFill/>
          </a:ln>
        </p:spPr>
      </p:pic>
      <p:pic>
        <p:nvPicPr>
          <p:cNvPr id="543" name="Google Shape;543;p34" title="Lauren_Headshot.png"/>
          <p:cNvPicPr preferRelativeResize="0"/>
          <p:nvPr/>
        </p:nvPicPr>
        <p:blipFill rotWithShape="1">
          <a:blip r:embed="rId7">
            <a:alphaModFix/>
          </a:blip>
          <a:srcRect b="0" l="0" r="0" t="0"/>
          <a:stretch/>
        </p:blipFill>
        <p:spPr>
          <a:xfrm>
            <a:off x="8221907" y="2028651"/>
            <a:ext cx="990744" cy="990744"/>
          </a:xfrm>
          <a:prstGeom prst="rect">
            <a:avLst/>
          </a:prstGeom>
          <a:noFill/>
          <a:ln>
            <a:noFill/>
          </a:ln>
        </p:spPr>
      </p:pic>
      <p:pic>
        <p:nvPicPr>
          <p:cNvPr id="544" name="Google Shape;544;p34" title="Ellen_Headshot.png"/>
          <p:cNvPicPr preferRelativeResize="0"/>
          <p:nvPr/>
        </p:nvPicPr>
        <p:blipFill rotWithShape="1">
          <a:blip r:embed="rId8">
            <a:alphaModFix/>
          </a:blip>
          <a:srcRect b="0" l="0" r="0" t="0"/>
          <a:stretch/>
        </p:blipFill>
        <p:spPr>
          <a:xfrm>
            <a:off x="596756" y="3522871"/>
            <a:ext cx="990744" cy="990744"/>
          </a:xfrm>
          <a:prstGeom prst="rect">
            <a:avLst/>
          </a:prstGeom>
          <a:noFill/>
          <a:ln>
            <a:noFill/>
          </a:ln>
        </p:spPr>
      </p:pic>
      <p:pic>
        <p:nvPicPr>
          <p:cNvPr id="545" name="Google Shape;545;p34" title="Fiona_Headshot.png"/>
          <p:cNvPicPr preferRelativeResize="0"/>
          <p:nvPr/>
        </p:nvPicPr>
        <p:blipFill rotWithShape="1">
          <a:blip r:embed="rId9">
            <a:alphaModFix/>
          </a:blip>
          <a:srcRect b="0" l="0" r="0" t="0"/>
          <a:stretch/>
        </p:blipFill>
        <p:spPr>
          <a:xfrm>
            <a:off x="4409332" y="3522871"/>
            <a:ext cx="990744" cy="990744"/>
          </a:xfrm>
          <a:prstGeom prst="rect">
            <a:avLst/>
          </a:prstGeom>
          <a:noFill/>
          <a:ln>
            <a:noFill/>
          </a:ln>
        </p:spPr>
      </p:pic>
      <p:sp>
        <p:nvSpPr>
          <p:cNvPr id="546" name="Google Shape;546;p34"/>
          <p:cNvSpPr txBox="1"/>
          <p:nvPr/>
        </p:nvSpPr>
        <p:spPr>
          <a:xfrm>
            <a:off x="419100" y="4937221"/>
            <a:ext cx="2592900" cy="338700"/>
          </a:xfrm>
          <a:prstGeom prst="rect">
            <a:avLst/>
          </a:prstGeom>
          <a:no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Poppins Medium"/>
                <a:ea typeface="Poppins Medium"/>
                <a:cs typeface="Poppins Medium"/>
                <a:sym typeface="Poppins Medium"/>
              </a:rPr>
              <a:t>Our Backgrounds</a:t>
            </a:r>
            <a:endParaRPr b="0" i="0" sz="1600" u="none" cap="none" strike="noStrike">
              <a:solidFill>
                <a:srgbClr val="000000"/>
              </a:solidFill>
              <a:latin typeface="Arial"/>
              <a:ea typeface="Arial"/>
              <a:cs typeface="Arial"/>
              <a:sym typeface="Arial"/>
            </a:endParaRPr>
          </a:p>
        </p:txBody>
      </p:sp>
      <p:grpSp>
        <p:nvGrpSpPr>
          <p:cNvPr id="547" name="Google Shape;547;p34"/>
          <p:cNvGrpSpPr/>
          <p:nvPr/>
        </p:nvGrpSpPr>
        <p:grpSpPr>
          <a:xfrm>
            <a:off x="793912" y="5327108"/>
            <a:ext cx="10222798" cy="692505"/>
            <a:chOff x="834361" y="-2398016"/>
            <a:chExt cx="11148089" cy="730722"/>
          </a:xfrm>
        </p:grpSpPr>
        <p:pic>
          <p:nvPicPr>
            <p:cNvPr id="548" name="Google Shape;548;p34" title="OSH_Logo_Gray.png"/>
            <p:cNvPicPr preferRelativeResize="0"/>
            <p:nvPr/>
          </p:nvPicPr>
          <p:blipFill rotWithShape="1">
            <a:blip r:embed="rId10">
              <a:alphaModFix/>
            </a:blip>
            <a:srcRect b="0" l="0" r="0" t="0"/>
            <a:stretch/>
          </p:blipFill>
          <p:spPr>
            <a:xfrm>
              <a:off x="834361" y="-2206349"/>
              <a:ext cx="1047384" cy="347388"/>
            </a:xfrm>
            <a:prstGeom prst="rect">
              <a:avLst/>
            </a:prstGeom>
            <a:noFill/>
            <a:ln>
              <a:noFill/>
            </a:ln>
          </p:spPr>
        </p:pic>
        <p:pic>
          <p:nvPicPr>
            <p:cNvPr id="549" name="Google Shape;549;p34" title="Michigan_Medicine_logo_Gray.png"/>
            <p:cNvPicPr preferRelativeResize="0"/>
            <p:nvPr/>
          </p:nvPicPr>
          <p:blipFill rotWithShape="1">
            <a:blip r:embed="rId11">
              <a:alphaModFix/>
            </a:blip>
            <a:srcRect b="0" l="0" r="0" t="0"/>
            <a:stretch/>
          </p:blipFill>
          <p:spPr>
            <a:xfrm>
              <a:off x="2044764" y="-2244989"/>
              <a:ext cx="675873" cy="424670"/>
            </a:xfrm>
            <a:prstGeom prst="rect">
              <a:avLst/>
            </a:prstGeom>
            <a:noFill/>
            <a:ln>
              <a:noFill/>
            </a:ln>
          </p:spPr>
        </p:pic>
        <p:pic>
          <p:nvPicPr>
            <p:cNvPr id="550" name="Google Shape;550;p34" title="Grubhub-logo_Gray.png"/>
            <p:cNvPicPr preferRelativeResize="0"/>
            <p:nvPr/>
          </p:nvPicPr>
          <p:blipFill rotWithShape="1">
            <a:blip r:embed="rId12">
              <a:alphaModFix/>
            </a:blip>
            <a:srcRect b="0" l="0" r="0" t="0"/>
            <a:stretch/>
          </p:blipFill>
          <p:spPr>
            <a:xfrm>
              <a:off x="2883657" y="-2312043"/>
              <a:ext cx="993388" cy="558778"/>
            </a:xfrm>
            <a:prstGeom prst="rect">
              <a:avLst/>
            </a:prstGeom>
            <a:noFill/>
            <a:ln>
              <a:noFill/>
            </a:ln>
          </p:spPr>
        </p:pic>
        <p:pic>
          <p:nvPicPr>
            <p:cNvPr id="551" name="Google Shape;551;p34" title="erie-logo-3c-1080p_Gray.png"/>
            <p:cNvPicPr preferRelativeResize="0"/>
            <p:nvPr/>
          </p:nvPicPr>
          <p:blipFill rotWithShape="1">
            <a:blip r:embed="rId13">
              <a:alphaModFix/>
            </a:blip>
            <a:srcRect b="0" l="0" r="0" t="0"/>
            <a:stretch/>
          </p:blipFill>
          <p:spPr>
            <a:xfrm>
              <a:off x="4040065" y="-2312045"/>
              <a:ext cx="993389" cy="558781"/>
            </a:xfrm>
            <a:prstGeom prst="rect">
              <a:avLst/>
            </a:prstGeom>
            <a:noFill/>
            <a:ln>
              <a:noFill/>
            </a:ln>
          </p:spPr>
        </p:pic>
        <p:pic>
          <p:nvPicPr>
            <p:cNvPr id="552" name="Google Shape;552;p34" title="Nerdery-Featured-Image_Gray.png"/>
            <p:cNvPicPr preferRelativeResize="0"/>
            <p:nvPr/>
          </p:nvPicPr>
          <p:blipFill rotWithShape="1">
            <a:blip r:embed="rId14">
              <a:alphaModFix/>
            </a:blip>
            <a:srcRect b="27234" l="11597" r="11597" t="27238"/>
            <a:stretch/>
          </p:blipFill>
          <p:spPr>
            <a:xfrm>
              <a:off x="5196473" y="-2291627"/>
              <a:ext cx="1669662" cy="517945"/>
            </a:xfrm>
            <a:prstGeom prst="rect">
              <a:avLst/>
            </a:prstGeom>
            <a:noFill/>
            <a:ln>
              <a:noFill/>
            </a:ln>
          </p:spPr>
        </p:pic>
        <p:pic>
          <p:nvPicPr>
            <p:cNvPr id="553" name="Google Shape;553;p34" title="UCDavisHealth_logocolor_Gray.png"/>
            <p:cNvPicPr preferRelativeResize="0"/>
            <p:nvPr/>
          </p:nvPicPr>
          <p:blipFill rotWithShape="1">
            <a:blip r:embed="rId15">
              <a:alphaModFix/>
            </a:blip>
            <a:srcRect b="0" l="0" r="0" t="0"/>
            <a:stretch/>
          </p:blipFill>
          <p:spPr>
            <a:xfrm>
              <a:off x="7029153" y="-2206349"/>
              <a:ext cx="977893" cy="347389"/>
            </a:xfrm>
            <a:prstGeom prst="rect">
              <a:avLst/>
            </a:prstGeom>
            <a:noFill/>
            <a:ln>
              <a:noFill/>
            </a:ln>
          </p:spPr>
        </p:pic>
        <p:pic>
          <p:nvPicPr>
            <p:cNvPr id="554" name="Google Shape;554;p34" title="Northwestern-University-Emblem_Gray.png"/>
            <p:cNvPicPr preferRelativeResize="0"/>
            <p:nvPr/>
          </p:nvPicPr>
          <p:blipFill rotWithShape="1">
            <a:blip r:embed="rId16">
              <a:alphaModFix/>
            </a:blip>
            <a:srcRect b="0" l="0" r="0" t="0"/>
            <a:stretch/>
          </p:blipFill>
          <p:spPr>
            <a:xfrm>
              <a:off x="8170065" y="-2398016"/>
              <a:ext cx="1299062" cy="730722"/>
            </a:xfrm>
            <a:prstGeom prst="rect">
              <a:avLst/>
            </a:prstGeom>
            <a:noFill/>
            <a:ln>
              <a:noFill/>
            </a:ln>
          </p:spPr>
        </p:pic>
        <p:pic>
          <p:nvPicPr>
            <p:cNvPr id="555" name="Google Shape;555;p34" title="NYU_Langone_Health_Logo_Gray.png"/>
            <p:cNvPicPr preferRelativeResize="0"/>
            <p:nvPr/>
          </p:nvPicPr>
          <p:blipFill rotWithShape="1">
            <a:blip r:embed="rId17">
              <a:alphaModFix/>
            </a:blip>
            <a:srcRect b="0" l="0" r="0" t="0"/>
            <a:stretch/>
          </p:blipFill>
          <p:spPr>
            <a:xfrm>
              <a:off x="9632146" y="-2372644"/>
              <a:ext cx="1299062" cy="679978"/>
            </a:xfrm>
            <a:prstGeom prst="rect">
              <a:avLst/>
            </a:prstGeom>
            <a:noFill/>
            <a:ln>
              <a:noFill/>
            </a:ln>
          </p:spPr>
        </p:pic>
        <p:pic>
          <p:nvPicPr>
            <p:cNvPr id="556" name="Google Shape;556;p34" title="E2K24FJNMNFEJM6NSKGKPDC3NU-Gray.png"/>
            <p:cNvPicPr preferRelativeResize="0"/>
            <p:nvPr/>
          </p:nvPicPr>
          <p:blipFill rotWithShape="1">
            <a:blip r:embed="rId18">
              <a:alphaModFix/>
            </a:blip>
            <a:srcRect b="0" l="0" r="0" t="0"/>
            <a:stretch/>
          </p:blipFill>
          <p:spPr>
            <a:xfrm>
              <a:off x="11094230" y="-2342370"/>
              <a:ext cx="888220" cy="619430"/>
            </a:xfrm>
            <a:prstGeom prst="rect">
              <a:avLst/>
            </a:prstGeom>
            <a:noFill/>
            <a:ln>
              <a:noFill/>
            </a:ln>
          </p:spPr>
        </p:pic>
      </p:grpSp>
      <p:pic>
        <p:nvPicPr>
          <p:cNvPr id="557" name="Google Shape;557;p34" title="TSH-Logomark-lightbg-2color.png"/>
          <p:cNvPicPr preferRelativeResize="0"/>
          <p:nvPr/>
        </p:nvPicPr>
        <p:blipFill>
          <a:blip r:embed="rId19">
            <a:alphaModFix/>
          </a:blip>
          <a:stretch>
            <a:fillRect/>
          </a:stretch>
        </p:blipFill>
        <p:spPr>
          <a:xfrm>
            <a:off x="11303575" y="6239600"/>
            <a:ext cx="488700" cy="481848"/>
          </a:xfrm>
          <a:prstGeom prst="rect">
            <a:avLst/>
          </a:prstGeom>
          <a:noFill/>
          <a:ln>
            <a:noFill/>
          </a:ln>
        </p:spPr>
      </p:pic>
      <p:pic>
        <p:nvPicPr>
          <p:cNvPr id="558" name="Google Shape;558;p34" title="Kellogg_V_Gray.png"/>
          <p:cNvPicPr preferRelativeResize="0"/>
          <p:nvPr/>
        </p:nvPicPr>
        <p:blipFill>
          <a:blip r:embed="rId20">
            <a:alphaModFix/>
          </a:blip>
          <a:stretch>
            <a:fillRect/>
          </a:stretch>
        </p:blipFill>
        <p:spPr>
          <a:xfrm>
            <a:off x="11052550" y="5264100"/>
            <a:ext cx="990751" cy="818530"/>
          </a:xfrm>
          <a:prstGeom prst="rect">
            <a:avLst/>
          </a:prstGeom>
          <a:solidFill>
            <a:srgbClr val="F2F2F2">
              <a:alpha val="24709"/>
            </a:srgbClr>
          </a:solid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pic>
        <p:nvPicPr>
          <p:cNvPr descr="A map of a city&#10;&#10;AI-generated content may be incorrect." id="564" name="Google Shape;564;p35"/>
          <p:cNvPicPr preferRelativeResize="0"/>
          <p:nvPr/>
        </p:nvPicPr>
        <p:blipFill rotWithShape="1">
          <a:blip r:embed="rId3">
            <a:alphaModFix amt="10000"/>
          </a:blip>
          <a:srcRect b="2866" l="3052" r="3043" t="2857"/>
          <a:stretch/>
        </p:blipFill>
        <p:spPr>
          <a:xfrm flipH="1">
            <a:off x="0" y="0"/>
            <a:ext cx="12192000" cy="6857999"/>
          </a:xfrm>
          <a:prstGeom prst="rect">
            <a:avLst/>
          </a:prstGeom>
          <a:noFill/>
          <a:ln>
            <a:noFill/>
          </a:ln>
        </p:spPr>
      </p:pic>
      <p:cxnSp>
        <p:nvCxnSpPr>
          <p:cNvPr id="565" name="Google Shape;565;p35"/>
          <p:cNvCxnSpPr/>
          <p:nvPr/>
        </p:nvCxnSpPr>
        <p:spPr>
          <a:xfrm rot="10800000">
            <a:off x="419119" y="6465972"/>
            <a:ext cx="10741800" cy="29100"/>
          </a:xfrm>
          <a:prstGeom prst="straightConnector1">
            <a:avLst/>
          </a:prstGeom>
          <a:noFill/>
          <a:ln cap="flat" cmpd="sng" w="12700">
            <a:solidFill>
              <a:srgbClr val="075A85"/>
            </a:solidFill>
            <a:prstDash val="solid"/>
            <a:round/>
            <a:headEnd len="sm" w="sm" type="none"/>
            <a:tailEnd len="sm" w="sm" type="none"/>
          </a:ln>
        </p:spPr>
      </p:cxnSp>
      <p:pic>
        <p:nvPicPr>
          <p:cNvPr id="566" name="Google Shape;566;p35" title="TSH-Logomark-lightbg-2color.png"/>
          <p:cNvPicPr preferRelativeResize="0"/>
          <p:nvPr/>
        </p:nvPicPr>
        <p:blipFill>
          <a:blip r:embed="rId4">
            <a:alphaModFix/>
          </a:blip>
          <a:stretch>
            <a:fillRect/>
          </a:stretch>
        </p:blipFill>
        <p:spPr>
          <a:xfrm>
            <a:off x="11303575" y="6239600"/>
            <a:ext cx="488700" cy="481848"/>
          </a:xfrm>
          <a:prstGeom prst="rect">
            <a:avLst/>
          </a:prstGeom>
          <a:noFill/>
          <a:ln>
            <a:noFill/>
          </a:ln>
        </p:spPr>
      </p:pic>
      <p:sp>
        <p:nvSpPr>
          <p:cNvPr id="567" name="Google Shape;567;p35"/>
          <p:cNvSpPr/>
          <p:nvPr/>
        </p:nvSpPr>
        <p:spPr>
          <a:xfrm>
            <a:off x="558800" y="2476500"/>
            <a:ext cx="11074500" cy="6300"/>
          </a:xfrm>
          <a:prstGeom prst="rect">
            <a:avLst/>
          </a:prstGeom>
          <a:solidFill>
            <a:srgbClr val="004059">
              <a:alpha val="14120"/>
            </a:srgbClr>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568" name="Google Shape;568;p35"/>
          <p:cNvSpPr/>
          <p:nvPr/>
        </p:nvSpPr>
        <p:spPr>
          <a:xfrm>
            <a:off x="558800" y="527462"/>
            <a:ext cx="8371800" cy="1905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007EA4"/>
              </a:buClr>
              <a:buSzPts val="1100"/>
              <a:buFont typeface="Arial"/>
              <a:buNone/>
            </a:pPr>
            <a:r>
              <a:rPr b="1" i="0" lang="en-US" sz="1100" u="none" cap="none" strike="noStrike">
                <a:solidFill>
                  <a:srgbClr val="007EA4"/>
                </a:solidFill>
                <a:latin typeface="Poppins"/>
                <a:ea typeface="Poppins"/>
                <a:cs typeface="Poppins"/>
                <a:sym typeface="Poppins"/>
              </a:rPr>
              <a:t>THE ASK</a:t>
            </a:r>
            <a:endParaRPr i="0" sz="1100" u="none" cap="none" strike="noStrike">
              <a:solidFill>
                <a:schemeClr val="dk1"/>
              </a:solidFill>
              <a:latin typeface="Poppins"/>
              <a:ea typeface="Poppins"/>
              <a:cs typeface="Poppins"/>
              <a:sym typeface="Poppins"/>
            </a:endParaRPr>
          </a:p>
        </p:txBody>
      </p:sp>
      <p:sp>
        <p:nvSpPr>
          <p:cNvPr id="569" name="Google Shape;569;p35"/>
          <p:cNvSpPr/>
          <p:nvPr/>
        </p:nvSpPr>
        <p:spPr>
          <a:xfrm>
            <a:off x="558800" y="781462"/>
            <a:ext cx="8371800" cy="863700"/>
          </a:xfrm>
          <a:prstGeom prst="rect">
            <a:avLst/>
          </a:prstGeom>
          <a:noFill/>
          <a:ln>
            <a:noFill/>
          </a:ln>
        </p:spPr>
        <p:txBody>
          <a:bodyPr anchorCtr="0" anchor="t" bIns="16925" lIns="16925" spcFirstLastPara="1" rIns="16925" wrap="square" tIns="16925">
            <a:noAutofit/>
          </a:bodyPr>
          <a:lstStyle/>
          <a:p>
            <a:pPr indent="0" lvl="0" marL="0" marR="0" rtl="0" algn="l">
              <a:lnSpc>
                <a:spcPct val="110000"/>
              </a:lnSpc>
              <a:spcBef>
                <a:spcPts val="0"/>
              </a:spcBef>
              <a:spcAft>
                <a:spcPts val="0"/>
              </a:spcAft>
              <a:buClr>
                <a:srgbClr val="004059"/>
              </a:buClr>
              <a:buSzPts val="3000"/>
              <a:buFont typeface="Arial"/>
              <a:buNone/>
            </a:pPr>
            <a:r>
              <a:rPr i="0" lang="en-US" sz="3000" u="none" cap="none" strike="noStrike">
                <a:solidFill>
                  <a:srgbClr val="075A85"/>
                </a:solidFill>
                <a:latin typeface="Poppins Medium"/>
                <a:ea typeface="Poppins Medium"/>
                <a:cs typeface="Poppins Medium"/>
                <a:sym typeface="Poppins Medium"/>
              </a:rPr>
              <a:t>Help us open the first</a:t>
            </a:r>
            <a:r>
              <a:rPr i="0" lang="en-US" sz="3000" u="none" cap="none" strike="noStrike">
                <a:solidFill>
                  <a:srgbClr val="004059"/>
                </a:solidFill>
                <a:latin typeface="Poppins Medium"/>
                <a:ea typeface="Poppins Medium"/>
                <a:cs typeface="Poppins Medium"/>
                <a:sym typeface="Poppins Medium"/>
              </a:rPr>
              <a:t> </a:t>
            </a:r>
            <a:r>
              <a:rPr i="0" lang="en-US" sz="3000" u="none" cap="none" strike="noStrike">
                <a:solidFill>
                  <a:srgbClr val="007EA4"/>
                </a:solidFill>
                <a:latin typeface="Poppins Medium"/>
                <a:ea typeface="Poppins Medium"/>
                <a:cs typeface="Poppins Medium"/>
                <a:sym typeface="Poppins Medium"/>
              </a:rPr>
              <a:t>Primary Care 3.0 </a:t>
            </a:r>
            <a:r>
              <a:rPr i="0" lang="en-US" sz="3000" u="none" cap="none" strike="noStrike">
                <a:solidFill>
                  <a:srgbClr val="075A85"/>
                </a:solidFill>
                <a:latin typeface="Poppins Medium"/>
                <a:ea typeface="Poppins Medium"/>
                <a:cs typeface="Poppins Medium"/>
                <a:sym typeface="Poppins Medium"/>
              </a:rPr>
              <a:t>health centers in America.</a:t>
            </a:r>
            <a:endParaRPr i="0" sz="3000" u="none" cap="none" strike="noStrike">
              <a:solidFill>
                <a:srgbClr val="075A85"/>
              </a:solidFill>
              <a:latin typeface="Poppins Medium"/>
              <a:ea typeface="Poppins Medium"/>
              <a:cs typeface="Poppins Medium"/>
              <a:sym typeface="Poppins Medium"/>
            </a:endParaRPr>
          </a:p>
        </p:txBody>
      </p:sp>
      <p:sp>
        <p:nvSpPr>
          <p:cNvPr id="570" name="Google Shape;570;p35"/>
          <p:cNvSpPr/>
          <p:nvPr/>
        </p:nvSpPr>
        <p:spPr>
          <a:xfrm>
            <a:off x="598384" y="1799425"/>
            <a:ext cx="8371800" cy="444600"/>
          </a:xfrm>
          <a:prstGeom prst="rect">
            <a:avLst/>
          </a:prstGeom>
          <a:noFill/>
          <a:ln>
            <a:noFill/>
          </a:ln>
        </p:spPr>
        <p:txBody>
          <a:bodyPr anchorCtr="0" anchor="t" bIns="16925" lIns="16925" spcFirstLastPara="1" rIns="16925" wrap="square" tIns="16925">
            <a:noAutofit/>
          </a:bodyPr>
          <a:lstStyle/>
          <a:p>
            <a:pPr indent="0" lvl="0" marL="0" marR="0" rtl="0" algn="l">
              <a:lnSpc>
                <a:spcPct val="150000"/>
              </a:lnSpc>
              <a:spcBef>
                <a:spcPts val="0"/>
              </a:spcBef>
              <a:spcAft>
                <a:spcPts val="0"/>
              </a:spcAft>
              <a:buClr>
                <a:srgbClr val="3A5864"/>
              </a:buClr>
              <a:buSzPts val="1100"/>
              <a:buFont typeface="Arial"/>
              <a:buNone/>
            </a:pPr>
            <a:r>
              <a:rPr i="0" lang="en-US" sz="1100" u="none" cap="none" strike="noStrike">
                <a:solidFill>
                  <a:srgbClr val="3A5864"/>
                </a:solidFill>
                <a:latin typeface="Poppins"/>
                <a:ea typeface="Poppins"/>
                <a:cs typeface="Poppins"/>
                <a:sym typeface="Poppins"/>
              </a:rPr>
              <a:t>We're raising our </a:t>
            </a:r>
            <a:r>
              <a:rPr b="1" i="0" lang="en-US" sz="1100" u="none" cap="none" strike="noStrike">
                <a:solidFill>
                  <a:srgbClr val="075A85"/>
                </a:solidFill>
                <a:latin typeface="Poppins"/>
                <a:ea typeface="Poppins"/>
                <a:cs typeface="Poppins"/>
                <a:sym typeface="Poppins"/>
              </a:rPr>
              <a:t>Seed round</a:t>
            </a:r>
            <a:r>
              <a:rPr b="1" i="0" lang="en-US" sz="1100" u="none" cap="none" strike="noStrike">
                <a:solidFill>
                  <a:srgbClr val="004059"/>
                </a:solidFill>
                <a:latin typeface="Poppins"/>
                <a:ea typeface="Poppins"/>
                <a:cs typeface="Poppins"/>
                <a:sym typeface="Poppins"/>
              </a:rPr>
              <a:t> </a:t>
            </a:r>
            <a:r>
              <a:rPr i="0" lang="en-US" sz="1100" u="none" cap="none" strike="noStrike">
                <a:solidFill>
                  <a:srgbClr val="3A5864"/>
                </a:solidFill>
                <a:latin typeface="Poppins"/>
                <a:ea typeface="Poppins"/>
                <a:cs typeface="Poppins"/>
                <a:sym typeface="Poppins"/>
              </a:rPr>
              <a:t>to launch </a:t>
            </a:r>
            <a:r>
              <a:rPr b="1" i="0" lang="en-US" sz="1100" u="none" cap="none" strike="noStrike">
                <a:solidFill>
                  <a:srgbClr val="075A85"/>
                </a:solidFill>
                <a:latin typeface="Poppins"/>
                <a:ea typeface="Poppins"/>
                <a:cs typeface="Poppins"/>
                <a:sym typeface="Poppins"/>
              </a:rPr>
              <a:t>three flagship</a:t>
            </a:r>
            <a:r>
              <a:rPr b="1" lang="en-US" sz="1100">
                <a:solidFill>
                  <a:srgbClr val="075A85"/>
                </a:solidFill>
                <a:latin typeface="Poppins"/>
                <a:ea typeface="Poppins"/>
                <a:cs typeface="Poppins"/>
                <a:sym typeface="Poppins"/>
              </a:rPr>
              <a:t> centers</a:t>
            </a:r>
            <a:r>
              <a:rPr i="0" lang="en-US" sz="1100" u="none" cap="none" strike="noStrike">
                <a:solidFill>
                  <a:srgbClr val="3A5864"/>
                </a:solidFill>
                <a:latin typeface="Poppins"/>
                <a:ea typeface="Poppins"/>
                <a:cs typeface="Poppins"/>
                <a:sym typeface="Poppins"/>
              </a:rPr>
              <a:t>, build out our proprietary </a:t>
            </a:r>
            <a:r>
              <a:rPr b="1" i="0" lang="en-US" sz="1100" u="none" cap="none" strike="noStrike">
                <a:solidFill>
                  <a:srgbClr val="075A85"/>
                </a:solidFill>
                <a:latin typeface="Poppins"/>
                <a:ea typeface="Poppins"/>
                <a:cs typeface="Poppins"/>
                <a:sym typeface="Poppins"/>
              </a:rPr>
              <a:t>SquareOne </a:t>
            </a:r>
            <a:r>
              <a:rPr i="0" lang="en-US" sz="1100" u="none" cap="none" strike="noStrike">
                <a:solidFill>
                  <a:srgbClr val="3A5864"/>
                </a:solidFill>
                <a:latin typeface="Poppins"/>
                <a:ea typeface="Poppins"/>
                <a:cs typeface="Poppins"/>
                <a:sym typeface="Poppins"/>
              </a:rPr>
              <a:t>AI platform, and recruit the founding clinical team that will define a new gold standard of care.</a:t>
            </a:r>
            <a:endParaRPr i="0" sz="1100" u="none" cap="none" strike="noStrike">
              <a:solidFill>
                <a:schemeClr val="dk1"/>
              </a:solidFill>
              <a:latin typeface="Poppins"/>
              <a:ea typeface="Poppins"/>
              <a:cs typeface="Poppins"/>
              <a:sym typeface="Poppins"/>
            </a:endParaRPr>
          </a:p>
        </p:txBody>
      </p:sp>
      <p:sp>
        <p:nvSpPr>
          <p:cNvPr id="571" name="Google Shape;571;p35"/>
          <p:cNvSpPr/>
          <p:nvPr/>
        </p:nvSpPr>
        <p:spPr>
          <a:xfrm>
            <a:off x="10582176" y="904692"/>
            <a:ext cx="1050900" cy="114300"/>
          </a:xfrm>
          <a:prstGeom prst="rect">
            <a:avLst/>
          </a:prstGeom>
          <a:noFill/>
          <a:ln>
            <a:noFill/>
          </a:ln>
        </p:spPr>
        <p:txBody>
          <a:bodyPr anchorCtr="0" anchor="t" bIns="16925" lIns="16925" spcFirstLastPara="1" rIns="16925" wrap="square" tIns="16925">
            <a:noAutofit/>
          </a:bodyPr>
          <a:lstStyle/>
          <a:p>
            <a:pPr indent="0" lvl="0" marL="0" marR="0" rtl="0" algn="r">
              <a:lnSpc>
                <a:spcPct val="100000"/>
              </a:lnSpc>
              <a:spcBef>
                <a:spcPts val="0"/>
              </a:spcBef>
              <a:spcAft>
                <a:spcPts val="0"/>
              </a:spcAft>
              <a:buClr>
                <a:srgbClr val="00627F"/>
              </a:buClr>
              <a:buSzPts val="700"/>
              <a:buFont typeface="Arial"/>
              <a:buNone/>
            </a:pPr>
            <a:r>
              <a:rPr b="1" i="0" lang="en-US" sz="800" u="none" cap="none" strike="noStrike">
                <a:solidFill>
                  <a:srgbClr val="00627F"/>
                </a:solidFill>
                <a:latin typeface="Arial"/>
                <a:ea typeface="Arial"/>
                <a:cs typeface="Arial"/>
                <a:sym typeface="Arial"/>
              </a:rPr>
              <a:t>WE ARE RAISING</a:t>
            </a:r>
            <a:endParaRPr b="0" i="0" sz="800" u="none" cap="none" strike="noStrike">
              <a:solidFill>
                <a:schemeClr val="dk1"/>
              </a:solidFill>
              <a:latin typeface="Calibri"/>
              <a:ea typeface="Calibri"/>
              <a:cs typeface="Calibri"/>
              <a:sym typeface="Calibri"/>
            </a:endParaRPr>
          </a:p>
        </p:txBody>
      </p:sp>
      <p:sp>
        <p:nvSpPr>
          <p:cNvPr id="572" name="Google Shape;572;p35"/>
          <p:cNvSpPr/>
          <p:nvPr/>
        </p:nvSpPr>
        <p:spPr>
          <a:xfrm>
            <a:off x="9747650" y="1057087"/>
            <a:ext cx="1885500" cy="848400"/>
          </a:xfrm>
          <a:prstGeom prst="rect">
            <a:avLst/>
          </a:prstGeom>
          <a:noFill/>
          <a:ln>
            <a:noFill/>
          </a:ln>
        </p:spPr>
        <p:txBody>
          <a:bodyPr anchorCtr="0" anchor="t" bIns="16925" lIns="16925" spcFirstLastPara="1" rIns="16925" wrap="square" tIns="16925">
            <a:noAutofit/>
          </a:bodyPr>
          <a:lstStyle/>
          <a:p>
            <a:pPr indent="0" lvl="0" marL="0" marR="0" rtl="0" algn="l">
              <a:lnSpc>
                <a:spcPct val="90000"/>
              </a:lnSpc>
              <a:spcBef>
                <a:spcPts val="0"/>
              </a:spcBef>
              <a:spcAft>
                <a:spcPts val="0"/>
              </a:spcAft>
              <a:buClr>
                <a:srgbClr val="007EA4"/>
              </a:buClr>
              <a:buSzPts val="3600"/>
              <a:buFont typeface="Arial"/>
              <a:buNone/>
            </a:pPr>
            <a:r>
              <a:rPr b="1" i="0" lang="en-US" sz="7200" u="none" cap="none" strike="noStrike">
                <a:solidFill>
                  <a:srgbClr val="075A85"/>
                </a:solidFill>
                <a:latin typeface="Arial"/>
                <a:ea typeface="Arial"/>
                <a:cs typeface="Arial"/>
                <a:sym typeface="Arial"/>
              </a:rPr>
              <a:t>15M</a:t>
            </a:r>
            <a:endParaRPr b="0" i="0" sz="7200" u="none" cap="none" strike="noStrike">
              <a:solidFill>
                <a:srgbClr val="075A85"/>
              </a:solidFill>
              <a:latin typeface="Calibri"/>
              <a:ea typeface="Calibri"/>
              <a:cs typeface="Calibri"/>
              <a:sym typeface="Calibri"/>
            </a:endParaRPr>
          </a:p>
        </p:txBody>
      </p:sp>
      <p:sp>
        <p:nvSpPr>
          <p:cNvPr id="573" name="Google Shape;573;p35"/>
          <p:cNvSpPr/>
          <p:nvPr/>
        </p:nvSpPr>
        <p:spPr>
          <a:xfrm>
            <a:off x="9067899" y="1998601"/>
            <a:ext cx="999300" cy="184200"/>
          </a:xfrm>
          <a:prstGeom prst="roundRect">
            <a:avLst>
              <a:gd fmla="val 50000" name="adj"/>
            </a:avLst>
          </a:prstGeom>
          <a:solidFill>
            <a:srgbClr val="075A85"/>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574" name="Google Shape;574;p35"/>
          <p:cNvSpPr/>
          <p:nvPr/>
        </p:nvSpPr>
        <p:spPr>
          <a:xfrm>
            <a:off x="10130830" y="2010188"/>
            <a:ext cx="1502400" cy="126900"/>
          </a:xfrm>
          <a:prstGeom prst="rect">
            <a:avLst/>
          </a:prstGeom>
          <a:noFill/>
          <a:ln>
            <a:noFill/>
          </a:ln>
        </p:spPr>
        <p:txBody>
          <a:bodyPr anchorCtr="0" anchor="t" bIns="16925" lIns="16925" spcFirstLastPara="1" rIns="16925" wrap="square" tIns="16925">
            <a:noAutofit/>
          </a:bodyPr>
          <a:lstStyle/>
          <a:p>
            <a:pPr indent="0" lvl="0" marL="0" marR="0" rtl="0" algn="r">
              <a:lnSpc>
                <a:spcPct val="100000"/>
              </a:lnSpc>
              <a:spcBef>
                <a:spcPts val="0"/>
              </a:spcBef>
              <a:spcAft>
                <a:spcPts val="0"/>
              </a:spcAft>
              <a:buClr>
                <a:srgbClr val="00627F"/>
              </a:buClr>
              <a:buSzPts val="800"/>
              <a:buFont typeface="Arial"/>
              <a:buNone/>
            </a:pPr>
            <a:r>
              <a:rPr b="1" i="0" lang="en-US" sz="900" u="none" cap="none" strike="noStrike">
                <a:solidFill>
                  <a:srgbClr val="00627F"/>
                </a:solidFill>
                <a:latin typeface="Arial"/>
                <a:ea typeface="Arial"/>
                <a:cs typeface="Arial"/>
                <a:sym typeface="Arial"/>
              </a:rPr>
              <a:t>CLOSING MARCH 2027</a:t>
            </a:r>
            <a:endParaRPr b="0" i="0" sz="900" u="none" cap="none" strike="noStrike">
              <a:solidFill>
                <a:schemeClr val="dk1"/>
              </a:solidFill>
              <a:latin typeface="Calibri"/>
              <a:ea typeface="Calibri"/>
              <a:cs typeface="Calibri"/>
              <a:sym typeface="Calibri"/>
            </a:endParaRPr>
          </a:p>
        </p:txBody>
      </p:sp>
      <p:sp>
        <p:nvSpPr>
          <p:cNvPr id="575" name="Google Shape;575;p35"/>
          <p:cNvSpPr/>
          <p:nvPr/>
        </p:nvSpPr>
        <p:spPr>
          <a:xfrm>
            <a:off x="558800" y="2514756"/>
            <a:ext cx="1707300" cy="2592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004059"/>
              </a:buClr>
              <a:buSzPts val="1500"/>
              <a:buFont typeface="Arial"/>
              <a:buNone/>
            </a:pPr>
            <a:r>
              <a:rPr b="1" i="0" lang="en-US" sz="1600" u="none" cap="none" strike="noStrike">
                <a:solidFill>
                  <a:srgbClr val="004059"/>
                </a:solidFill>
                <a:latin typeface="Poppins"/>
                <a:ea typeface="Poppins"/>
                <a:cs typeface="Poppins"/>
                <a:sym typeface="Poppins"/>
              </a:rPr>
              <a:t>Use of funds</a:t>
            </a:r>
            <a:endParaRPr i="0" sz="1600" u="none" cap="none" strike="noStrike">
              <a:solidFill>
                <a:schemeClr val="dk1"/>
              </a:solidFill>
              <a:latin typeface="Poppins"/>
              <a:ea typeface="Poppins"/>
              <a:cs typeface="Poppins"/>
              <a:sym typeface="Poppins"/>
            </a:endParaRPr>
          </a:p>
        </p:txBody>
      </p:sp>
      <p:sp>
        <p:nvSpPr>
          <p:cNvPr id="576" name="Google Shape;576;p35"/>
          <p:cNvSpPr/>
          <p:nvPr/>
        </p:nvSpPr>
        <p:spPr>
          <a:xfrm>
            <a:off x="10326490" y="2642606"/>
            <a:ext cx="1306800" cy="1332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00627F"/>
              </a:buClr>
              <a:buSzPts val="700"/>
              <a:buFont typeface="Arial"/>
              <a:buNone/>
            </a:pPr>
            <a:r>
              <a:rPr b="1" i="0" lang="en-US" sz="800" u="none" cap="none" strike="noStrike">
                <a:solidFill>
                  <a:srgbClr val="00627F"/>
                </a:solidFill>
                <a:latin typeface="Arial"/>
                <a:ea typeface="Arial"/>
                <a:cs typeface="Arial"/>
                <a:sym typeface="Arial"/>
              </a:rPr>
              <a:t>ALLOCATION OF $15M</a:t>
            </a:r>
            <a:endParaRPr b="0" i="0" sz="800" u="none" cap="none" strike="noStrike">
              <a:solidFill>
                <a:schemeClr val="dk1"/>
              </a:solidFill>
              <a:latin typeface="Calibri"/>
              <a:ea typeface="Calibri"/>
              <a:cs typeface="Calibri"/>
              <a:sym typeface="Calibri"/>
            </a:endParaRPr>
          </a:p>
        </p:txBody>
      </p:sp>
      <p:sp>
        <p:nvSpPr>
          <p:cNvPr id="577" name="Google Shape;577;p35"/>
          <p:cNvSpPr/>
          <p:nvPr/>
        </p:nvSpPr>
        <p:spPr>
          <a:xfrm>
            <a:off x="558800" y="2901069"/>
            <a:ext cx="11074500" cy="114300"/>
          </a:xfrm>
          <a:prstGeom prst="roundRect">
            <a:avLst>
              <a:gd fmla="val 50000" name="adj"/>
            </a:avLst>
          </a:prstGeom>
          <a:solidFill>
            <a:srgbClr val="004059">
              <a:alpha val="7840"/>
            </a:srgbClr>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578" name="Google Shape;578;p35"/>
          <p:cNvSpPr/>
          <p:nvPr/>
        </p:nvSpPr>
        <p:spPr>
          <a:xfrm>
            <a:off x="558800" y="2900953"/>
            <a:ext cx="4983600" cy="114300"/>
          </a:xfrm>
          <a:prstGeom prst="rect">
            <a:avLst/>
          </a:prstGeom>
          <a:solidFill>
            <a:srgbClr val="075A85"/>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579" name="Google Shape;579;p35"/>
          <p:cNvSpPr/>
          <p:nvPr/>
        </p:nvSpPr>
        <p:spPr>
          <a:xfrm>
            <a:off x="5542260" y="2901069"/>
            <a:ext cx="2768700" cy="114300"/>
          </a:xfrm>
          <a:prstGeom prst="rect">
            <a:avLst/>
          </a:prstGeom>
          <a:solidFill>
            <a:srgbClr val="007EA4"/>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580" name="Google Shape;580;p35"/>
          <p:cNvSpPr/>
          <p:nvPr/>
        </p:nvSpPr>
        <p:spPr>
          <a:xfrm>
            <a:off x="8310860" y="2901069"/>
            <a:ext cx="2214900" cy="114300"/>
          </a:xfrm>
          <a:prstGeom prst="rect">
            <a:avLst/>
          </a:prstGeom>
          <a:solidFill>
            <a:srgbClr val="5AAEC4"/>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581" name="Google Shape;581;p35"/>
          <p:cNvSpPr/>
          <p:nvPr/>
        </p:nvSpPr>
        <p:spPr>
          <a:xfrm>
            <a:off x="10525720" y="2901069"/>
            <a:ext cx="1107300" cy="114300"/>
          </a:xfrm>
          <a:prstGeom prst="rect">
            <a:avLst/>
          </a:prstGeom>
          <a:solidFill>
            <a:srgbClr val="C5D9D7"/>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582" name="Google Shape;582;p35"/>
          <p:cNvSpPr/>
          <p:nvPr/>
        </p:nvSpPr>
        <p:spPr>
          <a:xfrm>
            <a:off x="558800" y="3022131"/>
            <a:ext cx="2654400" cy="2484000"/>
          </a:xfrm>
          <a:prstGeom prst="roundRect">
            <a:avLst>
              <a:gd fmla="val 4601" name="adj"/>
            </a:avLst>
          </a:prstGeom>
          <a:solidFill>
            <a:srgbClr val="FFFFFF"/>
          </a:solidFill>
          <a:ln cap="flat" cmpd="sng" w="9525">
            <a:solidFill>
              <a:srgbClr val="004059">
                <a:alpha val="10199"/>
              </a:srgbClr>
            </a:solidFill>
            <a:prstDash val="solid"/>
            <a:round/>
            <a:headEnd len="sm" w="sm" type="none"/>
            <a:tailEnd len="sm" w="sm" type="none"/>
          </a:ln>
          <a:effectLst>
            <a:outerShdw blurRad="57150" rotWithShape="0" algn="bl" dir="5400000" dist="19050">
              <a:srgbClr val="004059">
                <a:alpha val="3920"/>
              </a:srgbClr>
            </a:outerShdw>
          </a:effectLst>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583" name="Google Shape;583;p35"/>
          <p:cNvSpPr/>
          <p:nvPr/>
        </p:nvSpPr>
        <p:spPr>
          <a:xfrm>
            <a:off x="751482" y="3298838"/>
            <a:ext cx="228600" cy="38100"/>
          </a:xfrm>
          <a:prstGeom prst="roundRect">
            <a:avLst>
              <a:gd fmla="val 50000" name="adj"/>
            </a:avLst>
          </a:prstGeom>
          <a:solidFill>
            <a:srgbClr val="004059"/>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584" name="Google Shape;584;p35"/>
          <p:cNvSpPr/>
          <p:nvPr/>
        </p:nvSpPr>
        <p:spPr>
          <a:xfrm>
            <a:off x="730250" y="3377829"/>
            <a:ext cx="715200" cy="330300"/>
          </a:xfrm>
          <a:prstGeom prst="rect">
            <a:avLst/>
          </a:prstGeom>
          <a:noFill/>
          <a:ln>
            <a:noFill/>
          </a:ln>
        </p:spPr>
        <p:txBody>
          <a:bodyPr anchorCtr="0" anchor="t" bIns="16925" lIns="16925" spcFirstLastPara="1" rIns="16925" wrap="square" tIns="16925">
            <a:noAutofit/>
          </a:bodyPr>
          <a:lstStyle/>
          <a:p>
            <a:pPr indent="0" lvl="0" marL="0" marR="0" rtl="0" algn="l">
              <a:lnSpc>
                <a:spcPct val="100000"/>
              </a:lnSpc>
              <a:spcBef>
                <a:spcPts val="0"/>
              </a:spcBef>
              <a:spcAft>
                <a:spcPts val="0"/>
              </a:spcAft>
              <a:buClr>
                <a:srgbClr val="004059"/>
              </a:buClr>
              <a:buSzPts val="2400"/>
              <a:buFont typeface="Arial"/>
              <a:buNone/>
            </a:pPr>
            <a:r>
              <a:rPr b="1" i="0" lang="en-US" sz="2400" u="none" cap="none" strike="noStrike">
                <a:solidFill>
                  <a:srgbClr val="075A85"/>
                </a:solidFill>
                <a:latin typeface="Poppins"/>
                <a:ea typeface="Poppins"/>
                <a:cs typeface="Poppins"/>
                <a:sym typeface="Poppins"/>
              </a:rPr>
              <a:t>45%</a:t>
            </a:r>
            <a:endParaRPr i="0" sz="2400" u="none" cap="none" strike="noStrike">
              <a:solidFill>
                <a:srgbClr val="075A85"/>
              </a:solidFill>
              <a:latin typeface="Poppins"/>
              <a:ea typeface="Poppins"/>
              <a:cs typeface="Poppins"/>
              <a:sym typeface="Poppins"/>
            </a:endParaRPr>
          </a:p>
        </p:txBody>
      </p:sp>
      <p:sp>
        <p:nvSpPr>
          <p:cNvPr id="585" name="Google Shape;585;p35"/>
          <p:cNvSpPr/>
          <p:nvPr/>
        </p:nvSpPr>
        <p:spPr>
          <a:xfrm>
            <a:off x="730250" y="3777781"/>
            <a:ext cx="2380800" cy="185400"/>
          </a:xfrm>
          <a:prstGeom prst="rect">
            <a:avLst/>
          </a:prstGeom>
          <a:noFill/>
          <a:ln>
            <a:noFill/>
          </a:ln>
        </p:spPr>
        <p:txBody>
          <a:bodyPr anchorCtr="0" anchor="t" bIns="16925" lIns="16925" spcFirstLastPara="1" rIns="16925" wrap="square" tIns="16925">
            <a:noAutofit/>
          </a:bodyPr>
          <a:lstStyle/>
          <a:p>
            <a:pPr indent="0" lvl="0" marL="0" marR="0" rtl="0" algn="l">
              <a:lnSpc>
                <a:spcPct val="120000"/>
              </a:lnSpc>
              <a:spcBef>
                <a:spcPts val="0"/>
              </a:spcBef>
              <a:spcAft>
                <a:spcPts val="0"/>
              </a:spcAft>
              <a:buClr>
                <a:srgbClr val="004059"/>
              </a:buClr>
              <a:buSzPts val="1100"/>
              <a:buFont typeface="Arial"/>
              <a:buNone/>
            </a:pPr>
            <a:r>
              <a:rPr b="1" i="0" lang="en-US" sz="1000" u="none" cap="none" strike="noStrike">
                <a:solidFill>
                  <a:srgbClr val="004059"/>
                </a:solidFill>
                <a:latin typeface="Poppins"/>
                <a:ea typeface="Poppins"/>
                <a:cs typeface="Poppins"/>
                <a:sym typeface="Poppins"/>
              </a:rPr>
              <a:t>Open three flagship health centers</a:t>
            </a:r>
            <a:endParaRPr i="0" sz="1000" u="none" cap="none" strike="noStrike">
              <a:solidFill>
                <a:schemeClr val="dk1"/>
              </a:solidFill>
              <a:latin typeface="Poppins"/>
              <a:ea typeface="Poppins"/>
              <a:cs typeface="Poppins"/>
              <a:sym typeface="Poppins"/>
            </a:endParaRPr>
          </a:p>
        </p:txBody>
      </p:sp>
      <p:sp>
        <p:nvSpPr>
          <p:cNvPr id="586" name="Google Shape;586;p35"/>
          <p:cNvSpPr/>
          <p:nvPr/>
        </p:nvSpPr>
        <p:spPr>
          <a:xfrm>
            <a:off x="730250" y="4001219"/>
            <a:ext cx="2436600" cy="301500"/>
          </a:xfrm>
          <a:prstGeom prst="rect">
            <a:avLst/>
          </a:prstGeom>
          <a:noFill/>
          <a:ln>
            <a:noFill/>
          </a:ln>
        </p:spPr>
        <p:txBody>
          <a:bodyPr anchorCtr="0" anchor="t" bIns="16925" lIns="16925" spcFirstLastPara="1" rIns="16925" wrap="square" tIns="16925">
            <a:noAutofit/>
          </a:bodyPr>
          <a:lstStyle/>
          <a:p>
            <a:pPr indent="0" lvl="0" marL="0" marR="0" rtl="0" algn="l">
              <a:lnSpc>
                <a:spcPct val="145000"/>
              </a:lnSpc>
              <a:spcBef>
                <a:spcPts val="0"/>
              </a:spcBef>
              <a:spcAft>
                <a:spcPts val="0"/>
              </a:spcAft>
              <a:buClr>
                <a:srgbClr val="3A5864"/>
              </a:buClr>
              <a:buSzPts val="800"/>
              <a:buFont typeface="Arial"/>
              <a:buNone/>
            </a:pPr>
            <a:r>
              <a:rPr i="0" lang="en-US" sz="900" u="none" cap="none" strike="noStrike">
                <a:solidFill>
                  <a:srgbClr val="3A5864"/>
                </a:solidFill>
                <a:latin typeface="Poppins"/>
                <a:ea typeface="Poppins"/>
                <a:cs typeface="Poppins"/>
                <a:sym typeface="Poppins"/>
              </a:rPr>
              <a:t>Buildout of purpose-designed Primary Care 3.0 centers, including telehealth-forward exam rooms.</a:t>
            </a:r>
            <a:endParaRPr i="0" sz="900" u="none" cap="none" strike="noStrike">
              <a:solidFill>
                <a:schemeClr val="dk1"/>
              </a:solidFill>
              <a:latin typeface="Poppins"/>
              <a:ea typeface="Poppins"/>
              <a:cs typeface="Poppins"/>
              <a:sym typeface="Poppins"/>
            </a:endParaRPr>
          </a:p>
        </p:txBody>
      </p:sp>
      <p:sp>
        <p:nvSpPr>
          <p:cNvPr id="587" name="Google Shape;587;p35"/>
          <p:cNvSpPr/>
          <p:nvPr/>
        </p:nvSpPr>
        <p:spPr>
          <a:xfrm>
            <a:off x="730250" y="5030495"/>
            <a:ext cx="2311500" cy="6300"/>
          </a:xfrm>
          <a:prstGeom prst="rect">
            <a:avLst/>
          </a:prstGeom>
          <a:solidFill>
            <a:srgbClr val="004059">
              <a:alpha val="10199"/>
            </a:srgbClr>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588" name="Google Shape;588;p35"/>
          <p:cNvSpPr/>
          <p:nvPr/>
        </p:nvSpPr>
        <p:spPr>
          <a:xfrm>
            <a:off x="730250" y="4759959"/>
            <a:ext cx="2380800" cy="478800"/>
          </a:xfrm>
          <a:prstGeom prst="rect">
            <a:avLst/>
          </a:prstGeom>
          <a:noFill/>
          <a:ln>
            <a:noFill/>
          </a:ln>
        </p:spPr>
        <p:txBody>
          <a:bodyPr anchorCtr="0" anchor="t" bIns="16925" lIns="16925" spcFirstLastPara="1" rIns="16925" wrap="square" tIns="16925">
            <a:noAutofit/>
          </a:bodyPr>
          <a:lstStyle/>
          <a:p>
            <a:pPr indent="0" lvl="0" marL="0" marR="0" rtl="0" algn="l">
              <a:lnSpc>
                <a:spcPct val="170000"/>
              </a:lnSpc>
              <a:spcBef>
                <a:spcPts val="0"/>
              </a:spcBef>
              <a:spcAft>
                <a:spcPts val="0"/>
              </a:spcAft>
              <a:buClr>
                <a:srgbClr val="0A3B4F"/>
              </a:buClr>
              <a:buSzPts val="700"/>
              <a:buFont typeface="Arial"/>
              <a:buNone/>
            </a:pPr>
            <a:r>
              <a:rPr i="0" lang="en-US" sz="800" u="none" cap="none" strike="noStrike">
                <a:solidFill>
                  <a:srgbClr val="0A3B4F"/>
                </a:solidFill>
                <a:latin typeface="Poppins"/>
                <a:ea typeface="Poppins"/>
                <a:cs typeface="Poppins"/>
                <a:sym typeface="Poppins"/>
              </a:rPr>
              <a:t>• Site selection &amp; lease build-out</a:t>
            </a:r>
            <a:endParaRPr i="0" sz="800" u="none" cap="none" strike="noStrike">
              <a:solidFill>
                <a:schemeClr val="dk1"/>
              </a:solidFill>
              <a:latin typeface="Poppins"/>
              <a:ea typeface="Poppins"/>
              <a:cs typeface="Poppins"/>
              <a:sym typeface="Poppins"/>
            </a:endParaRPr>
          </a:p>
          <a:p>
            <a:pPr indent="0" lvl="0" marL="0" marR="0" rtl="0" algn="l">
              <a:lnSpc>
                <a:spcPct val="170000"/>
              </a:lnSpc>
              <a:spcBef>
                <a:spcPts val="0"/>
              </a:spcBef>
              <a:spcAft>
                <a:spcPts val="0"/>
              </a:spcAft>
              <a:buClr>
                <a:srgbClr val="0A3B4F"/>
              </a:buClr>
              <a:buSzPts val="700"/>
              <a:buFont typeface="Arial"/>
              <a:buNone/>
            </a:pPr>
            <a:r>
              <a:rPr i="0" lang="en-US" sz="800" u="none" cap="none" strike="noStrike">
                <a:solidFill>
                  <a:srgbClr val="0A3B4F"/>
                </a:solidFill>
                <a:latin typeface="Poppins"/>
                <a:ea typeface="Poppins"/>
                <a:cs typeface="Poppins"/>
                <a:sym typeface="Poppins"/>
              </a:rPr>
              <a:t>• Telehealth-equipped exam rooms</a:t>
            </a:r>
            <a:endParaRPr i="0" sz="800" u="none" cap="none" strike="noStrike">
              <a:solidFill>
                <a:schemeClr val="dk1"/>
              </a:solidFill>
              <a:latin typeface="Poppins"/>
              <a:ea typeface="Poppins"/>
              <a:cs typeface="Poppins"/>
              <a:sym typeface="Poppins"/>
            </a:endParaRPr>
          </a:p>
          <a:p>
            <a:pPr indent="0" lvl="0" marL="0" marR="0" rtl="0" algn="l">
              <a:lnSpc>
                <a:spcPct val="170000"/>
              </a:lnSpc>
              <a:spcBef>
                <a:spcPts val="0"/>
              </a:spcBef>
              <a:spcAft>
                <a:spcPts val="0"/>
              </a:spcAft>
              <a:buClr>
                <a:srgbClr val="0A3B4F"/>
              </a:buClr>
              <a:buSzPts val="700"/>
              <a:buFont typeface="Arial"/>
              <a:buNone/>
            </a:pPr>
            <a:r>
              <a:rPr i="0" lang="en-US" sz="800" u="none" cap="none" strike="noStrike">
                <a:solidFill>
                  <a:srgbClr val="0A3B4F"/>
                </a:solidFill>
                <a:latin typeface="Poppins"/>
                <a:ea typeface="Poppins"/>
                <a:cs typeface="Poppins"/>
                <a:sym typeface="Poppins"/>
              </a:rPr>
              <a:t>• Professional audio &amp; team spaces</a:t>
            </a:r>
            <a:endParaRPr i="0" sz="800" u="none" cap="none" strike="noStrike">
              <a:solidFill>
                <a:schemeClr val="dk1"/>
              </a:solidFill>
              <a:latin typeface="Poppins"/>
              <a:ea typeface="Poppins"/>
              <a:cs typeface="Poppins"/>
              <a:sym typeface="Poppins"/>
            </a:endParaRPr>
          </a:p>
        </p:txBody>
      </p:sp>
      <p:sp>
        <p:nvSpPr>
          <p:cNvPr id="589" name="Google Shape;589;p35"/>
          <p:cNvSpPr/>
          <p:nvPr/>
        </p:nvSpPr>
        <p:spPr>
          <a:xfrm>
            <a:off x="3365500" y="3022131"/>
            <a:ext cx="2654400" cy="2484000"/>
          </a:xfrm>
          <a:prstGeom prst="roundRect">
            <a:avLst>
              <a:gd fmla="val 4601" name="adj"/>
            </a:avLst>
          </a:prstGeom>
          <a:solidFill>
            <a:srgbClr val="FFFFFF"/>
          </a:solidFill>
          <a:ln cap="flat" cmpd="sng" w="9525">
            <a:solidFill>
              <a:srgbClr val="004059">
                <a:alpha val="10199"/>
              </a:srgbClr>
            </a:solidFill>
            <a:prstDash val="solid"/>
            <a:round/>
            <a:headEnd len="sm" w="sm" type="none"/>
            <a:tailEnd len="sm" w="sm" type="none"/>
          </a:ln>
          <a:effectLst>
            <a:outerShdw blurRad="57150" rotWithShape="0" algn="bl" dir="5400000" dist="19050">
              <a:srgbClr val="004059">
                <a:alpha val="3920"/>
              </a:srgbClr>
            </a:outerShdw>
          </a:effectLst>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590" name="Google Shape;590;p35"/>
          <p:cNvSpPr/>
          <p:nvPr/>
        </p:nvSpPr>
        <p:spPr>
          <a:xfrm>
            <a:off x="3558182" y="3298838"/>
            <a:ext cx="228600" cy="38100"/>
          </a:xfrm>
          <a:prstGeom prst="roundRect">
            <a:avLst>
              <a:gd fmla="val 50000" name="adj"/>
            </a:avLst>
          </a:prstGeom>
          <a:solidFill>
            <a:srgbClr val="007EA4"/>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591" name="Google Shape;591;p35"/>
          <p:cNvSpPr/>
          <p:nvPr/>
        </p:nvSpPr>
        <p:spPr>
          <a:xfrm>
            <a:off x="3536950" y="3377829"/>
            <a:ext cx="701100" cy="330300"/>
          </a:xfrm>
          <a:prstGeom prst="rect">
            <a:avLst/>
          </a:prstGeom>
          <a:noFill/>
          <a:ln>
            <a:noFill/>
          </a:ln>
        </p:spPr>
        <p:txBody>
          <a:bodyPr anchorCtr="0" anchor="t" bIns="16925" lIns="16925" spcFirstLastPara="1" rIns="16925" wrap="square" tIns="16925">
            <a:noAutofit/>
          </a:bodyPr>
          <a:lstStyle/>
          <a:p>
            <a:pPr indent="0" lvl="0" marL="0" marR="0" rtl="0" algn="l">
              <a:lnSpc>
                <a:spcPct val="100000"/>
              </a:lnSpc>
              <a:spcBef>
                <a:spcPts val="0"/>
              </a:spcBef>
              <a:spcAft>
                <a:spcPts val="0"/>
              </a:spcAft>
              <a:buClr>
                <a:srgbClr val="004059"/>
              </a:buClr>
              <a:buSzPts val="2400"/>
              <a:buFont typeface="Arial"/>
              <a:buNone/>
            </a:pPr>
            <a:r>
              <a:rPr b="1" i="0" lang="en-US" sz="2400" u="none" cap="none" strike="noStrike">
                <a:solidFill>
                  <a:srgbClr val="075A85"/>
                </a:solidFill>
                <a:latin typeface="Poppins"/>
                <a:ea typeface="Poppins"/>
                <a:cs typeface="Poppins"/>
                <a:sym typeface="Poppins"/>
              </a:rPr>
              <a:t>25%</a:t>
            </a:r>
            <a:endParaRPr i="0" sz="2400" u="none" cap="none" strike="noStrike">
              <a:solidFill>
                <a:srgbClr val="075A85"/>
              </a:solidFill>
              <a:latin typeface="Poppins"/>
              <a:ea typeface="Poppins"/>
              <a:cs typeface="Poppins"/>
              <a:sym typeface="Poppins"/>
            </a:endParaRPr>
          </a:p>
        </p:txBody>
      </p:sp>
      <p:sp>
        <p:nvSpPr>
          <p:cNvPr id="592" name="Google Shape;592;p35"/>
          <p:cNvSpPr/>
          <p:nvPr/>
        </p:nvSpPr>
        <p:spPr>
          <a:xfrm>
            <a:off x="3536950" y="3777781"/>
            <a:ext cx="2380800" cy="185400"/>
          </a:xfrm>
          <a:prstGeom prst="rect">
            <a:avLst/>
          </a:prstGeom>
          <a:noFill/>
          <a:ln>
            <a:noFill/>
          </a:ln>
        </p:spPr>
        <p:txBody>
          <a:bodyPr anchorCtr="0" anchor="t" bIns="16925" lIns="16925" spcFirstLastPara="1" rIns="16925" wrap="square" tIns="16925">
            <a:noAutofit/>
          </a:bodyPr>
          <a:lstStyle/>
          <a:p>
            <a:pPr indent="0" lvl="0" marL="0" marR="0" rtl="0" algn="l">
              <a:lnSpc>
                <a:spcPct val="120000"/>
              </a:lnSpc>
              <a:spcBef>
                <a:spcPts val="0"/>
              </a:spcBef>
              <a:spcAft>
                <a:spcPts val="0"/>
              </a:spcAft>
              <a:buClr>
                <a:srgbClr val="004059"/>
              </a:buClr>
              <a:buSzPts val="1100"/>
              <a:buFont typeface="Arial"/>
              <a:buNone/>
            </a:pPr>
            <a:r>
              <a:rPr b="1" i="0" lang="en-US" sz="1100" u="none" cap="none" strike="noStrike">
                <a:solidFill>
                  <a:srgbClr val="004059"/>
                </a:solidFill>
                <a:latin typeface="Poppins"/>
                <a:ea typeface="Poppins"/>
                <a:cs typeface="Poppins"/>
                <a:sym typeface="Poppins"/>
              </a:rPr>
              <a:t>Build the SquareOne AI platform</a:t>
            </a:r>
            <a:endParaRPr i="0" sz="1100" u="none" cap="none" strike="noStrike">
              <a:solidFill>
                <a:schemeClr val="dk1"/>
              </a:solidFill>
              <a:latin typeface="Poppins"/>
              <a:ea typeface="Poppins"/>
              <a:cs typeface="Poppins"/>
              <a:sym typeface="Poppins"/>
            </a:endParaRPr>
          </a:p>
        </p:txBody>
      </p:sp>
      <p:sp>
        <p:nvSpPr>
          <p:cNvPr id="593" name="Google Shape;593;p35"/>
          <p:cNvSpPr/>
          <p:nvPr/>
        </p:nvSpPr>
        <p:spPr>
          <a:xfrm>
            <a:off x="3536950" y="4001222"/>
            <a:ext cx="2380800" cy="301500"/>
          </a:xfrm>
          <a:prstGeom prst="rect">
            <a:avLst/>
          </a:prstGeom>
          <a:noFill/>
          <a:ln>
            <a:noFill/>
          </a:ln>
        </p:spPr>
        <p:txBody>
          <a:bodyPr anchorCtr="0" anchor="t" bIns="16925" lIns="16925" spcFirstLastPara="1" rIns="16925" wrap="square" tIns="16925">
            <a:noAutofit/>
          </a:bodyPr>
          <a:lstStyle/>
          <a:p>
            <a:pPr indent="0" lvl="0" marL="0" marR="0" rtl="0" algn="l">
              <a:lnSpc>
                <a:spcPct val="145000"/>
              </a:lnSpc>
              <a:spcBef>
                <a:spcPts val="0"/>
              </a:spcBef>
              <a:spcAft>
                <a:spcPts val="0"/>
              </a:spcAft>
              <a:buClr>
                <a:srgbClr val="3A5864"/>
              </a:buClr>
              <a:buSzPts val="800"/>
              <a:buFont typeface="Arial"/>
              <a:buNone/>
            </a:pPr>
            <a:r>
              <a:rPr i="0" lang="en-US" sz="900" u="none" cap="none" strike="noStrike">
                <a:solidFill>
                  <a:srgbClr val="3A5864"/>
                </a:solidFill>
                <a:latin typeface="Poppins"/>
                <a:ea typeface="Poppins"/>
                <a:cs typeface="Poppins"/>
                <a:sym typeface="Poppins"/>
              </a:rPr>
              <a:t>Our proprietary stack pairs a frontier LLM with full clinical, social, and functional patient context.</a:t>
            </a:r>
            <a:endParaRPr i="0" sz="900" u="none" cap="none" strike="noStrike">
              <a:solidFill>
                <a:schemeClr val="dk1"/>
              </a:solidFill>
              <a:latin typeface="Poppins"/>
              <a:ea typeface="Poppins"/>
              <a:cs typeface="Poppins"/>
              <a:sym typeface="Poppins"/>
            </a:endParaRPr>
          </a:p>
        </p:txBody>
      </p:sp>
      <p:sp>
        <p:nvSpPr>
          <p:cNvPr id="594" name="Google Shape;594;p35"/>
          <p:cNvSpPr/>
          <p:nvPr/>
        </p:nvSpPr>
        <p:spPr>
          <a:xfrm>
            <a:off x="3536950" y="5030495"/>
            <a:ext cx="2311500" cy="6300"/>
          </a:xfrm>
          <a:prstGeom prst="rect">
            <a:avLst/>
          </a:prstGeom>
          <a:solidFill>
            <a:srgbClr val="004059">
              <a:alpha val="10199"/>
            </a:srgbClr>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595" name="Google Shape;595;p35"/>
          <p:cNvSpPr/>
          <p:nvPr/>
        </p:nvSpPr>
        <p:spPr>
          <a:xfrm>
            <a:off x="3536950" y="4759959"/>
            <a:ext cx="2380800" cy="478800"/>
          </a:xfrm>
          <a:prstGeom prst="rect">
            <a:avLst/>
          </a:prstGeom>
          <a:noFill/>
          <a:ln>
            <a:noFill/>
          </a:ln>
        </p:spPr>
        <p:txBody>
          <a:bodyPr anchorCtr="0" anchor="t" bIns="16925" lIns="16925" spcFirstLastPara="1" rIns="16925" wrap="square" tIns="16925">
            <a:noAutofit/>
          </a:bodyPr>
          <a:lstStyle/>
          <a:p>
            <a:pPr indent="0" lvl="0" marL="0" marR="0" rtl="0" algn="l">
              <a:lnSpc>
                <a:spcPct val="170000"/>
              </a:lnSpc>
              <a:spcBef>
                <a:spcPts val="0"/>
              </a:spcBef>
              <a:spcAft>
                <a:spcPts val="0"/>
              </a:spcAft>
              <a:buClr>
                <a:srgbClr val="0A3B4F"/>
              </a:buClr>
              <a:buSzPts val="700"/>
              <a:buFont typeface="Arial"/>
              <a:buNone/>
            </a:pPr>
            <a:r>
              <a:rPr i="0" lang="en-US" sz="800" u="none" cap="none" strike="noStrike">
                <a:solidFill>
                  <a:srgbClr val="0A3B4F"/>
                </a:solidFill>
                <a:latin typeface="Poppins"/>
                <a:ea typeface="Poppins"/>
                <a:cs typeface="Poppins"/>
                <a:sym typeface="Poppins"/>
              </a:rPr>
              <a:t>• Clinical context engineering</a:t>
            </a:r>
            <a:endParaRPr i="0" sz="800" u="none" cap="none" strike="noStrike">
              <a:solidFill>
                <a:schemeClr val="dk1"/>
              </a:solidFill>
              <a:latin typeface="Poppins"/>
              <a:ea typeface="Poppins"/>
              <a:cs typeface="Poppins"/>
              <a:sym typeface="Poppins"/>
            </a:endParaRPr>
          </a:p>
          <a:p>
            <a:pPr indent="0" lvl="0" marL="0" marR="0" rtl="0" algn="l">
              <a:lnSpc>
                <a:spcPct val="170000"/>
              </a:lnSpc>
              <a:spcBef>
                <a:spcPts val="0"/>
              </a:spcBef>
              <a:spcAft>
                <a:spcPts val="0"/>
              </a:spcAft>
              <a:buClr>
                <a:srgbClr val="0A3B4F"/>
              </a:buClr>
              <a:buSzPts val="700"/>
              <a:buFont typeface="Arial"/>
              <a:buNone/>
            </a:pPr>
            <a:r>
              <a:rPr i="0" lang="en-US" sz="800" u="none" cap="none" strike="noStrike">
                <a:solidFill>
                  <a:srgbClr val="0A3B4F"/>
                </a:solidFill>
                <a:latin typeface="Poppins"/>
                <a:ea typeface="Poppins"/>
                <a:cs typeface="Poppins"/>
                <a:sym typeface="Poppins"/>
              </a:rPr>
              <a:t>• Population health AI agents</a:t>
            </a:r>
            <a:endParaRPr i="0" sz="800" u="none" cap="none" strike="noStrike">
              <a:solidFill>
                <a:schemeClr val="dk1"/>
              </a:solidFill>
              <a:latin typeface="Poppins"/>
              <a:ea typeface="Poppins"/>
              <a:cs typeface="Poppins"/>
              <a:sym typeface="Poppins"/>
            </a:endParaRPr>
          </a:p>
          <a:p>
            <a:pPr indent="0" lvl="0" marL="0" marR="0" rtl="0" algn="l">
              <a:lnSpc>
                <a:spcPct val="170000"/>
              </a:lnSpc>
              <a:spcBef>
                <a:spcPts val="0"/>
              </a:spcBef>
              <a:spcAft>
                <a:spcPts val="0"/>
              </a:spcAft>
              <a:buClr>
                <a:srgbClr val="0A3B4F"/>
              </a:buClr>
              <a:buSzPts val="700"/>
              <a:buFont typeface="Arial"/>
              <a:buNone/>
            </a:pPr>
            <a:r>
              <a:rPr i="0" lang="en-US" sz="800" u="none" cap="none" strike="noStrike">
                <a:solidFill>
                  <a:srgbClr val="0A3B4F"/>
                </a:solidFill>
                <a:latin typeface="Poppins"/>
                <a:ea typeface="Poppins"/>
                <a:cs typeface="Poppins"/>
                <a:sym typeface="Poppins"/>
              </a:rPr>
              <a:t>• Patient &amp; care-team chat surfaces</a:t>
            </a:r>
            <a:endParaRPr i="0" sz="800" u="none" cap="none" strike="noStrike">
              <a:solidFill>
                <a:schemeClr val="dk1"/>
              </a:solidFill>
              <a:latin typeface="Poppins"/>
              <a:ea typeface="Poppins"/>
              <a:cs typeface="Poppins"/>
              <a:sym typeface="Poppins"/>
            </a:endParaRPr>
          </a:p>
        </p:txBody>
      </p:sp>
      <p:sp>
        <p:nvSpPr>
          <p:cNvPr id="596" name="Google Shape;596;p35"/>
          <p:cNvSpPr/>
          <p:nvPr/>
        </p:nvSpPr>
        <p:spPr>
          <a:xfrm>
            <a:off x="6172200" y="3022131"/>
            <a:ext cx="2654400" cy="2484000"/>
          </a:xfrm>
          <a:prstGeom prst="roundRect">
            <a:avLst>
              <a:gd fmla="val 4601" name="adj"/>
            </a:avLst>
          </a:prstGeom>
          <a:solidFill>
            <a:srgbClr val="FFFFFF"/>
          </a:solidFill>
          <a:ln cap="flat" cmpd="sng" w="9525">
            <a:solidFill>
              <a:srgbClr val="004059">
                <a:alpha val="10199"/>
              </a:srgbClr>
            </a:solidFill>
            <a:prstDash val="solid"/>
            <a:round/>
            <a:headEnd len="sm" w="sm" type="none"/>
            <a:tailEnd len="sm" w="sm" type="none"/>
          </a:ln>
          <a:effectLst>
            <a:outerShdw blurRad="57150" rotWithShape="0" algn="bl" dir="5400000" dist="19050">
              <a:srgbClr val="004059">
                <a:alpha val="3920"/>
              </a:srgbClr>
            </a:outerShdw>
          </a:effectLst>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597" name="Google Shape;597;p35"/>
          <p:cNvSpPr/>
          <p:nvPr/>
        </p:nvSpPr>
        <p:spPr>
          <a:xfrm>
            <a:off x="6364882" y="3298838"/>
            <a:ext cx="228600" cy="38100"/>
          </a:xfrm>
          <a:prstGeom prst="roundRect">
            <a:avLst>
              <a:gd fmla="val 50000" name="adj"/>
            </a:avLst>
          </a:prstGeom>
          <a:solidFill>
            <a:srgbClr val="5AAEC4"/>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598" name="Google Shape;598;p35"/>
          <p:cNvSpPr/>
          <p:nvPr/>
        </p:nvSpPr>
        <p:spPr>
          <a:xfrm>
            <a:off x="6343650" y="3377829"/>
            <a:ext cx="710400" cy="330300"/>
          </a:xfrm>
          <a:prstGeom prst="rect">
            <a:avLst/>
          </a:prstGeom>
          <a:noFill/>
          <a:ln>
            <a:noFill/>
          </a:ln>
        </p:spPr>
        <p:txBody>
          <a:bodyPr anchorCtr="0" anchor="t" bIns="16925" lIns="16925" spcFirstLastPara="1" rIns="16925" wrap="square" tIns="16925">
            <a:noAutofit/>
          </a:bodyPr>
          <a:lstStyle/>
          <a:p>
            <a:pPr indent="0" lvl="0" marL="0" marR="0" rtl="0" algn="l">
              <a:lnSpc>
                <a:spcPct val="100000"/>
              </a:lnSpc>
              <a:spcBef>
                <a:spcPts val="0"/>
              </a:spcBef>
              <a:spcAft>
                <a:spcPts val="0"/>
              </a:spcAft>
              <a:buClr>
                <a:srgbClr val="004059"/>
              </a:buClr>
              <a:buSzPts val="2400"/>
              <a:buFont typeface="Arial"/>
              <a:buNone/>
            </a:pPr>
            <a:r>
              <a:rPr b="1" i="0" lang="en-US" sz="2400" u="none" cap="none" strike="noStrike">
                <a:solidFill>
                  <a:srgbClr val="075A85"/>
                </a:solidFill>
                <a:latin typeface="Poppins"/>
                <a:ea typeface="Poppins"/>
                <a:cs typeface="Poppins"/>
                <a:sym typeface="Poppins"/>
              </a:rPr>
              <a:t>20%</a:t>
            </a:r>
            <a:endParaRPr i="0" sz="2400" u="none" cap="none" strike="noStrike">
              <a:solidFill>
                <a:srgbClr val="075A85"/>
              </a:solidFill>
              <a:latin typeface="Poppins"/>
              <a:ea typeface="Poppins"/>
              <a:cs typeface="Poppins"/>
              <a:sym typeface="Poppins"/>
            </a:endParaRPr>
          </a:p>
        </p:txBody>
      </p:sp>
      <p:sp>
        <p:nvSpPr>
          <p:cNvPr id="599" name="Google Shape;599;p35"/>
          <p:cNvSpPr/>
          <p:nvPr/>
        </p:nvSpPr>
        <p:spPr>
          <a:xfrm>
            <a:off x="6343650" y="3777781"/>
            <a:ext cx="2380800" cy="185400"/>
          </a:xfrm>
          <a:prstGeom prst="rect">
            <a:avLst/>
          </a:prstGeom>
          <a:noFill/>
          <a:ln>
            <a:noFill/>
          </a:ln>
        </p:spPr>
        <p:txBody>
          <a:bodyPr anchorCtr="0" anchor="t" bIns="16925" lIns="16925" spcFirstLastPara="1" rIns="16925" wrap="square" tIns="16925">
            <a:noAutofit/>
          </a:bodyPr>
          <a:lstStyle/>
          <a:p>
            <a:pPr indent="0" lvl="0" marL="0" marR="0" rtl="0" algn="l">
              <a:lnSpc>
                <a:spcPct val="120000"/>
              </a:lnSpc>
              <a:spcBef>
                <a:spcPts val="0"/>
              </a:spcBef>
              <a:spcAft>
                <a:spcPts val="0"/>
              </a:spcAft>
              <a:buClr>
                <a:srgbClr val="004059"/>
              </a:buClr>
              <a:buSzPts val="1100"/>
              <a:buFont typeface="Arial"/>
              <a:buNone/>
            </a:pPr>
            <a:r>
              <a:rPr b="1" i="0" lang="en-US" sz="1000" u="none" cap="none" strike="noStrike">
                <a:solidFill>
                  <a:srgbClr val="004059"/>
                </a:solidFill>
                <a:latin typeface="Poppins"/>
                <a:ea typeface="Poppins"/>
                <a:cs typeface="Poppins"/>
                <a:sym typeface="Poppins"/>
              </a:rPr>
              <a:t>Recruit the founding clinical team</a:t>
            </a:r>
            <a:endParaRPr i="0" sz="1000" u="none" cap="none" strike="noStrike">
              <a:solidFill>
                <a:schemeClr val="dk1"/>
              </a:solidFill>
              <a:latin typeface="Poppins"/>
              <a:ea typeface="Poppins"/>
              <a:cs typeface="Poppins"/>
              <a:sym typeface="Poppins"/>
            </a:endParaRPr>
          </a:p>
        </p:txBody>
      </p:sp>
      <p:sp>
        <p:nvSpPr>
          <p:cNvPr id="600" name="Google Shape;600;p35"/>
          <p:cNvSpPr/>
          <p:nvPr/>
        </p:nvSpPr>
        <p:spPr>
          <a:xfrm>
            <a:off x="6343650" y="4001222"/>
            <a:ext cx="2380800" cy="301500"/>
          </a:xfrm>
          <a:prstGeom prst="rect">
            <a:avLst/>
          </a:prstGeom>
          <a:noFill/>
          <a:ln>
            <a:noFill/>
          </a:ln>
        </p:spPr>
        <p:txBody>
          <a:bodyPr anchorCtr="0" anchor="t" bIns="16925" lIns="16925" spcFirstLastPara="1" rIns="16925" wrap="square" tIns="16925">
            <a:noAutofit/>
          </a:bodyPr>
          <a:lstStyle/>
          <a:p>
            <a:pPr indent="0" lvl="0" marL="0" marR="0" rtl="0" algn="l">
              <a:lnSpc>
                <a:spcPct val="145000"/>
              </a:lnSpc>
              <a:spcBef>
                <a:spcPts val="0"/>
              </a:spcBef>
              <a:spcAft>
                <a:spcPts val="0"/>
              </a:spcAft>
              <a:buClr>
                <a:srgbClr val="3A5864"/>
              </a:buClr>
              <a:buSzPts val="800"/>
              <a:buFont typeface="Arial"/>
              <a:buNone/>
            </a:pPr>
            <a:r>
              <a:rPr i="0" lang="en-US" sz="900" u="none" cap="none" strike="noStrike">
                <a:solidFill>
                  <a:srgbClr val="3A5864"/>
                </a:solidFill>
                <a:latin typeface="Poppins"/>
                <a:ea typeface="Poppins"/>
                <a:cs typeface="Poppins"/>
                <a:sym typeface="Poppins"/>
              </a:rPr>
              <a:t>PCPs, Care Navigators, and Nurses who will set the bar for how Medicare patients experience care.</a:t>
            </a:r>
            <a:endParaRPr i="0" sz="900" u="none" cap="none" strike="noStrike">
              <a:solidFill>
                <a:schemeClr val="dk1"/>
              </a:solidFill>
              <a:latin typeface="Poppins"/>
              <a:ea typeface="Poppins"/>
              <a:cs typeface="Poppins"/>
              <a:sym typeface="Poppins"/>
            </a:endParaRPr>
          </a:p>
        </p:txBody>
      </p:sp>
      <p:sp>
        <p:nvSpPr>
          <p:cNvPr id="601" name="Google Shape;601;p35"/>
          <p:cNvSpPr/>
          <p:nvPr/>
        </p:nvSpPr>
        <p:spPr>
          <a:xfrm>
            <a:off x="6343650" y="5030495"/>
            <a:ext cx="2311500" cy="6300"/>
          </a:xfrm>
          <a:prstGeom prst="rect">
            <a:avLst/>
          </a:prstGeom>
          <a:solidFill>
            <a:srgbClr val="004059">
              <a:alpha val="10199"/>
            </a:srgbClr>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602" name="Google Shape;602;p35"/>
          <p:cNvSpPr/>
          <p:nvPr/>
        </p:nvSpPr>
        <p:spPr>
          <a:xfrm>
            <a:off x="6343650" y="4759959"/>
            <a:ext cx="2380800" cy="478800"/>
          </a:xfrm>
          <a:prstGeom prst="rect">
            <a:avLst/>
          </a:prstGeom>
          <a:noFill/>
          <a:ln>
            <a:noFill/>
          </a:ln>
        </p:spPr>
        <p:txBody>
          <a:bodyPr anchorCtr="0" anchor="t" bIns="16925" lIns="16925" spcFirstLastPara="1" rIns="16925" wrap="square" tIns="16925">
            <a:noAutofit/>
          </a:bodyPr>
          <a:lstStyle/>
          <a:p>
            <a:pPr indent="0" lvl="0" marL="0" marR="0" rtl="0" algn="l">
              <a:lnSpc>
                <a:spcPct val="170000"/>
              </a:lnSpc>
              <a:spcBef>
                <a:spcPts val="0"/>
              </a:spcBef>
              <a:spcAft>
                <a:spcPts val="0"/>
              </a:spcAft>
              <a:buClr>
                <a:srgbClr val="0A3B4F"/>
              </a:buClr>
              <a:buSzPts val="700"/>
              <a:buFont typeface="Arial"/>
              <a:buNone/>
            </a:pPr>
            <a:r>
              <a:rPr i="0" lang="en-US" sz="800" u="none" cap="none" strike="noStrike">
                <a:solidFill>
                  <a:srgbClr val="0A3B4F"/>
                </a:solidFill>
                <a:latin typeface="Poppins"/>
                <a:ea typeface="Poppins"/>
                <a:cs typeface="Poppins"/>
                <a:sym typeface="Poppins"/>
              </a:rPr>
              <a:t>• Founding PCPs &amp; Navigators</a:t>
            </a:r>
            <a:endParaRPr i="0" sz="800" u="none" cap="none" strike="noStrike">
              <a:solidFill>
                <a:schemeClr val="dk1"/>
              </a:solidFill>
              <a:latin typeface="Poppins"/>
              <a:ea typeface="Poppins"/>
              <a:cs typeface="Poppins"/>
              <a:sym typeface="Poppins"/>
            </a:endParaRPr>
          </a:p>
          <a:p>
            <a:pPr indent="0" lvl="0" marL="0" marR="0" rtl="0" algn="l">
              <a:lnSpc>
                <a:spcPct val="170000"/>
              </a:lnSpc>
              <a:spcBef>
                <a:spcPts val="0"/>
              </a:spcBef>
              <a:spcAft>
                <a:spcPts val="0"/>
              </a:spcAft>
              <a:buClr>
                <a:srgbClr val="0A3B4F"/>
              </a:buClr>
              <a:buSzPts val="700"/>
              <a:buFont typeface="Arial"/>
              <a:buNone/>
            </a:pPr>
            <a:r>
              <a:rPr i="0" lang="en-US" sz="800" u="none" cap="none" strike="noStrike">
                <a:solidFill>
                  <a:srgbClr val="0A3B4F"/>
                </a:solidFill>
                <a:latin typeface="Poppins"/>
                <a:ea typeface="Poppins"/>
                <a:cs typeface="Poppins"/>
                <a:sym typeface="Poppins"/>
              </a:rPr>
              <a:t>• Clinical leadership &amp; supervision</a:t>
            </a:r>
            <a:endParaRPr i="0" sz="800" u="none" cap="none" strike="noStrike">
              <a:solidFill>
                <a:schemeClr val="dk1"/>
              </a:solidFill>
              <a:latin typeface="Poppins"/>
              <a:ea typeface="Poppins"/>
              <a:cs typeface="Poppins"/>
              <a:sym typeface="Poppins"/>
            </a:endParaRPr>
          </a:p>
          <a:p>
            <a:pPr indent="0" lvl="0" marL="0" marR="0" rtl="0" algn="l">
              <a:lnSpc>
                <a:spcPct val="170000"/>
              </a:lnSpc>
              <a:spcBef>
                <a:spcPts val="0"/>
              </a:spcBef>
              <a:spcAft>
                <a:spcPts val="0"/>
              </a:spcAft>
              <a:buClr>
                <a:srgbClr val="0A3B4F"/>
              </a:buClr>
              <a:buSzPts val="700"/>
              <a:buFont typeface="Arial"/>
              <a:buNone/>
            </a:pPr>
            <a:r>
              <a:rPr i="0" lang="en-US" sz="800" u="none" cap="none" strike="noStrike">
                <a:solidFill>
                  <a:srgbClr val="0A3B4F"/>
                </a:solidFill>
                <a:latin typeface="Poppins"/>
                <a:ea typeface="Poppins"/>
                <a:cs typeface="Poppins"/>
                <a:sym typeface="Poppins"/>
              </a:rPr>
              <a:t>• Training on the AI-supported model</a:t>
            </a:r>
            <a:endParaRPr i="0" sz="800" u="none" cap="none" strike="noStrike">
              <a:solidFill>
                <a:schemeClr val="dk1"/>
              </a:solidFill>
              <a:latin typeface="Poppins"/>
              <a:ea typeface="Poppins"/>
              <a:cs typeface="Poppins"/>
              <a:sym typeface="Poppins"/>
            </a:endParaRPr>
          </a:p>
        </p:txBody>
      </p:sp>
      <p:sp>
        <p:nvSpPr>
          <p:cNvPr id="603" name="Google Shape;603;p35"/>
          <p:cNvSpPr/>
          <p:nvPr/>
        </p:nvSpPr>
        <p:spPr>
          <a:xfrm>
            <a:off x="8978900" y="3022131"/>
            <a:ext cx="2654400" cy="2484000"/>
          </a:xfrm>
          <a:prstGeom prst="roundRect">
            <a:avLst>
              <a:gd fmla="val 4601" name="adj"/>
            </a:avLst>
          </a:prstGeom>
          <a:solidFill>
            <a:srgbClr val="FFFFFF"/>
          </a:solidFill>
          <a:ln cap="flat" cmpd="sng" w="9525">
            <a:solidFill>
              <a:srgbClr val="004059">
                <a:alpha val="10199"/>
              </a:srgbClr>
            </a:solidFill>
            <a:prstDash val="solid"/>
            <a:round/>
            <a:headEnd len="sm" w="sm" type="none"/>
            <a:tailEnd len="sm" w="sm" type="none"/>
          </a:ln>
          <a:effectLst>
            <a:outerShdw blurRad="57150" rotWithShape="0" algn="bl" dir="5400000" dist="19050">
              <a:srgbClr val="004059">
                <a:alpha val="3920"/>
              </a:srgbClr>
            </a:outerShdw>
          </a:effectLst>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604" name="Google Shape;604;p35"/>
          <p:cNvSpPr/>
          <p:nvPr/>
        </p:nvSpPr>
        <p:spPr>
          <a:xfrm>
            <a:off x="9171582" y="3298838"/>
            <a:ext cx="228600" cy="38100"/>
          </a:xfrm>
          <a:prstGeom prst="roundRect">
            <a:avLst>
              <a:gd fmla="val 50000" name="adj"/>
            </a:avLst>
          </a:prstGeom>
          <a:solidFill>
            <a:srgbClr val="C5D9D7"/>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605" name="Google Shape;605;p35"/>
          <p:cNvSpPr/>
          <p:nvPr/>
        </p:nvSpPr>
        <p:spPr>
          <a:xfrm>
            <a:off x="9150350" y="3377829"/>
            <a:ext cx="673800" cy="330300"/>
          </a:xfrm>
          <a:prstGeom prst="rect">
            <a:avLst/>
          </a:prstGeom>
          <a:noFill/>
          <a:ln>
            <a:noFill/>
          </a:ln>
        </p:spPr>
        <p:txBody>
          <a:bodyPr anchorCtr="0" anchor="t" bIns="16925" lIns="16925" spcFirstLastPara="1" rIns="16925" wrap="square" tIns="16925">
            <a:noAutofit/>
          </a:bodyPr>
          <a:lstStyle/>
          <a:p>
            <a:pPr indent="0" lvl="0" marL="0" marR="0" rtl="0" algn="l">
              <a:lnSpc>
                <a:spcPct val="100000"/>
              </a:lnSpc>
              <a:spcBef>
                <a:spcPts val="0"/>
              </a:spcBef>
              <a:spcAft>
                <a:spcPts val="0"/>
              </a:spcAft>
              <a:buClr>
                <a:srgbClr val="004059"/>
              </a:buClr>
              <a:buSzPts val="2400"/>
              <a:buFont typeface="Arial"/>
              <a:buNone/>
            </a:pPr>
            <a:r>
              <a:rPr b="1" i="0" lang="en-US" sz="2400" u="none" cap="none" strike="noStrike">
                <a:solidFill>
                  <a:srgbClr val="075A85"/>
                </a:solidFill>
                <a:latin typeface="Poppins"/>
                <a:ea typeface="Poppins"/>
                <a:cs typeface="Poppins"/>
                <a:sym typeface="Poppins"/>
              </a:rPr>
              <a:t>10%</a:t>
            </a:r>
            <a:endParaRPr i="0" sz="2400" u="none" cap="none" strike="noStrike">
              <a:solidFill>
                <a:srgbClr val="075A85"/>
              </a:solidFill>
              <a:latin typeface="Poppins"/>
              <a:ea typeface="Poppins"/>
              <a:cs typeface="Poppins"/>
              <a:sym typeface="Poppins"/>
            </a:endParaRPr>
          </a:p>
        </p:txBody>
      </p:sp>
      <p:sp>
        <p:nvSpPr>
          <p:cNvPr id="606" name="Google Shape;606;p35"/>
          <p:cNvSpPr/>
          <p:nvPr/>
        </p:nvSpPr>
        <p:spPr>
          <a:xfrm>
            <a:off x="9150350" y="3777781"/>
            <a:ext cx="2380800" cy="185400"/>
          </a:xfrm>
          <a:prstGeom prst="rect">
            <a:avLst/>
          </a:prstGeom>
          <a:noFill/>
          <a:ln>
            <a:noFill/>
          </a:ln>
        </p:spPr>
        <p:txBody>
          <a:bodyPr anchorCtr="0" anchor="t" bIns="16925" lIns="16925" spcFirstLastPara="1" rIns="16925" wrap="square" tIns="16925">
            <a:noAutofit/>
          </a:bodyPr>
          <a:lstStyle/>
          <a:p>
            <a:pPr indent="0" lvl="0" marL="0" marR="0" rtl="0" algn="l">
              <a:lnSpc>
                <a:spcPct val="120000"/>
              </a:lnSpc>
              <a:spcBef>
                <a:spcPts val="0"/>
              </a:spcBef>
              <a:spcAft>
                <a:spcPts val="0"/>
              </a:spcAft>
              <a:buClr>
                <a:srgbClr val="004059"/>
              </a:buClr>
              <a:buSzPts val="1100"/>
              <a:buFont typeface="Arial"/>
              <a:buNone/>
            </a:pPr>
            <a:r>
              <a:rPr b="1" i="0" lang="en-US" sz="1100" u="none" cap="none" strike="noStrike">
                <a:solidFill>
                  <a:srgbClr val="004059"/>
                </a:solidFill>
                <a:latin typeface="Poppins"/>
                <a:ea typeface="Poppins"/>
                <a:cs typeface="Poppins"/>
                <a:sym typeface="Poppins"/>
              </a:rPr>
              <a:t>Patient growth &amp; market launch</a:t>
            </a:r>
            <a:endParaRPr i="0" sz="1100" u="none" cap="none" strike="noStrike">
              <a:solidFill>
                <a:schemeClr val="dk1"/>
              </a:solidFill>
              <a:latin typeface="Poppins"/>
              <a:ea typeface="Poppins"/>
              <a:cs typeface="Poppins"/>
              <a:sym typeface="Poppins"/>
            </a:endParaRPr>
          </a:p>
        </p:txBody>
      </p:sp>
      <p:sp>
        <p:nvSpPr>
          <p:cNvPr id="607" name="Google Shape;607;p35"/>
          <p:cNvSpPr/>
          <p:nvPr/>
        </p:nvSpPr>
        <p:spPr>
          <a:xfrm>
            <a:off x="9150350" y="4001222"/>
            <a:ext cx="2380800" cy="301500"/>
          </a:xfrm>
          <a:prstGeom prst="rect">
            <a:avLst/>
          </a:prstGeom>
          <a:noFill/>
          <a:ln>
            <a:noFill/>
          </a:ln>
        </p:spPr>
        <p:txBody>
          <a:bodyPr anchorCtr="0" anchor="t" bIns="16925" lIns="16925" spcFirstLastPara="1" rIns="16925" wrap="square" tIns="16925">
            <a:noAutofit/>
          </a:bodyPr>
          <a:lstStyle/>
          <a:p>
            <a:pPr indent="0" lvl="0" marL="0" marR="0" rtl="0" algn="l">
              <a:lnSpc>
                <a:spcPct val="145000"/>
              </a:lnSpc>
              <a:spcBef>
                <a:spcPts val="0"/>
              </a:spcBef>
              <a:spcAft>
                <a:spcPts val="0"/>
              </a:spcAft>
              <a:buClr>
                <a:srgbClr val="3A5864"/>
              </a:buClr>
              <a:buSzPts val="800"/>
              <a:buFont typeface="Arial"/>
              <a:buNone/>
            </a:pPr>
            <a:r>
              <a:rPr i="0" lang="en-US" sz="900" u="none" cap="none" strike="noStrike">
                <a:solidFill>
                  <a:srgbClr val="3A5864"/>
                </a:solidFill>
                <a:latin typeface="Poppins"/>
                <a:ea typeface="Poppins"/>
                <a:cs typeface="Poppins"/>
                <a:sym typeface="Poppins"/>
              </a:rPr>
              <a:t>Community engagement and </a:t>
            </a:r>
            <a:r>
              <a:rPr lang="en-US" sz="900">
                <a:solidFill>
                  <a:srgbClr val="3A5864"/>
                </a:solidFill>
                <a:latin typeface="Poppins"/>
                <a:ea typeface="Poppins"/>
                <a:cs typeface="Poppins"/>
                <a:sym typeface="Poppins"/>
              </a:rPr>
              <a:t>marketing analytics</a:t>
            </a:r>
            <a:r>
              <a:rPr i="0" lang="en-US" sz="900" u="none" cap="none" strike="noStrike">
                <a:solidFill>
                  <a:srgbClr val="3A5864"/>
                </a:solidFill>
                <a:latin typeface="Poppins"/>
                <a:ea typeface="Poppins"/>
                <a:cs typeface="Poppins"/>
                <a:sym typeface="Poppins"/>
              </a:rPr>
              <a:t> to drive accelerated patient growth.</a:t>
            </a:r>
            <a:endParaRPr i="0" sz="900" u="none" cap="none" strike="noStrike">
              <a:solidFill>
                <a:schemeClr val="dk1"/>
              </a:solidFill>
              <a:latin typeface="Poppins"/>
              <a:ea typeface="Poppins"/>
              <a:cs typeface="Poppins"/>
              <a:sym typeface="Poppins"/>
            </a:endParaRPr>
          </a:p>
        </p:txBody>
      </p:sp>
      <p:sp>
        <p:nvSpPr>
          <p:cNvPr id="608" name="Google Shape;608;p35"/>
          <p:cNvSpPr/>
          <p:nvPr/>
        </p:nvSpPr>
        <p:spPr>
          <a:xfrm>
            <a:off x="9150350" y="5030495"/>
            <a:ext cx="2311500" cy="6300"/>
          </a:xfrm>
          <a:prstGeom prst="rect">
            <a:avLst/>
          </a:prstGeom>
          <a:solidFill>
            <a:srgbClr val="004059">
              <a:alpha val="10199"/>
            </a:srgbClr>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609" name="Google Shape;609;p35"/>
          <p:cNvSpPr/>
          <p:nvPr/>
        </p:nvSpPr>
        <p:spPr>
          <a:xfrm>
            <a:off x="9150350" y="4759959"/>
            <a:ext cx="2380800" cy="478800"/>
          </a:xfrm>
          <a:prstGeom prst="rect">
            <a:avLst/>
          </a:prstGeom>
          <a:noFill/>
          <a:ln>
            <a:noFill/>
          </a:ln>
        </p:spPr>
        <p:txBody>
          <a:bodyPr anchorCtr="0" anchor="t" bIns="16925" lIns="16925" spcFirstLastPara="1" rIns="16925" wrap="square" tIns="16925">
            <a:noAutofit/>
          </a:bodyPr>
          <a:lstStyle/>
          <a:p>
            <a:pPr indent="0" lvl="0" marL="0" marR="0" rtl="0" algn="l">
              <a:lnSpc>
                <a:spcPct val="170000"/>
              </a:lnSpc>
              <a:spcBef>
                <a:spcPts val="0"/>
              </a:spcBef>
              <a:spcAft>
                <a:spcPts val="0"/>
              </a:spcAft>
              <a:buClr>
                <a:srgbClr val="0A3B4F"/>
              </a:buClr>
              <a:buSzPts val="700"/>
              <a:buFont typeface="Arial"/>
              <a:buNone/>
            </a:pPr>
            <a:r>
              <a:rPr i="0" lang="en-US" sz="800" u="none" cap="none" strike="noStrike">
                <a:solidFill>
                  <a:srgbClr val="0A3B4F"/>
                </a:solidFill>
                <a:latin typeface="Poppins"/>
                <a:ea typeface="Poppins"/>
                <a:cs typeface="Poppins"/>
                <a:sym typeface="Poppins"/>
              </a:rPr>
              <a:t>• Community engagement programs</a:t>
            </a:r>
            <a:endParaRPr i="0" sz="800" u="none" cap="none" strike="noStrike">
              <a:solidFill>
                <a:schemeClr val="dk1"/>
              </a:solidFill>
              <a:latin typeface="Poppins"/>
              <a:ea typeface="Poppins"/>
              <a:cs typeface="Poppins"/>
              <a:sym typeface="Poppins"/>
            </a:endParaRPr>
          </a:p>
          <a:p>
            <a:pPr indent="0" lvl="0" marL="0" marR="0" rtl="0" algn="l">
              <a:lnSpc>
                <a:spcPct val="170000"/>
              </a:lnSpc>
              <a:spcBef>
                <a:spcPts val="0"/>
              </a:spcBef>
              <a:spcAft>
                <a:spcPts val="0"/>
              </a:spcAft>
              <a:buClr>
                <a:srgbClr val="0A3B4F"/>
              </a:buClr>
              <a:buSzPts val="700"/>
              <a:buFont typeface="Arial"/>
              <a:buNone/>
            </a:pPr>
            <a:r>
              <a:rPr i="0" lang="en-US" sz="800" u="none" cap="none" strike="noStrike">
                <a:solidFill>
                  <a:srgbClr val="0A3B4F"/>
                </a:solidFill>
                <a:latin typeface="Poppins"/>
                <a:ea typeface="Poppins"/>
                <a:cs typeface="Poppins"/>
                <a:sym typeface="Poppins"/>
              </a:rPr>
              <a:t>• Market analysis software</a:t>
            </a:r>
            <a:endParaRPr i="0" sz="800" u="none" cap="none" strike="noStrike">
              <a:solidFill>
                <a:schemeClr val="dk1"/>
              </a:solidFill>
              <a:latin typeface="Poppins"/>
              <a:ea typeface="Poppins"/>
              <a:cs typeface="Poppins"/>
              <a:sym typeface="Poppins"/>
            </a:endParaRPr>
          </a:p>
          <a:p>
            <a:pPr indent="0" lvl="0" marL="0" marR="0" rtl="0" algn="l">
              <a:lnSpc>
                <a:spcPct val="170000"/>
              </a:lnSpc>
              <a:spcBef>
                <a:spcPts val="0"/>
              </a:spcBef>
              <a:spcAft>
                <a:spcPts val="0"/>
              </a:spcAft>
              <a:buClr>
                <a:srgbClr val="0A3B4F"/>
              </a:buClr>
              <a:buSzPts val="700"/>
              <a:buFont typeface="Arial"/>
              <a:buNone/>
            </a:pPr>
            <a:r>
              <a:rPr i="0" lang="en-US" sz="800" u="none" cap="none" strike="noStrike">
                <a:solidFill>
                  <a:srgbClr val="0A3B4F"/>
                </a:solidFill>
                <a:latin typeface="Poppins"/>
                <a:ea typeface="Poppins"/>
                <a:cs typeface="Poppins"/>
                <a:sym typeface="Poppins"/>
              </a:rPr>
              <a:t>• Payer contracting &amp; credentialing</a:t>
            </a:r>
            <a:endParaRPr i="0" sz="800" u="none" cap="none" strike="noStrike">
              <a:solidFill>
                <a:schemeClr val="dk1"/>
              </a:solidFill>
              <a:latin typeface="Poppins"/>
              <a:ea typeface="Poppins"/>
              <a:cs typeface="Poppins"/>
              <a:sym typeface="Poppins"/>
            </a:endParaRPr>
          </a:p>
        </p:txBody>
      </p:sp>
      <p:sp>
        <p:nvSpPr>
          <p:cNvPr id="610" name="Google Shape;610;p35"/>
          <p:cNvSpPr/>
          <p:nvPr/>
        </p:nvSpPr>
        <p:spPr>
          <a:xfrm>
            <a:off x="558800" y="5638800"/>
            <a:ext cx="10602000" cy="640500"/>
          </a:xfrm>
          <a:prstGeom prst="roundRect">
            <a:avLst>
              <a:gd fmla="val 16909" name="adj"/>
            </a:avLst>
          </a:prstGeom>
          <a:solidFill>
            <a:srgbClr val="DAF2F4"/>
          </a:solidFill>
          <a:ln cap="flat" cmpd="sng" w="9525">
            <a:solidFill>
              <a:srgbClr val="004059">
                <a:alpha val="10199"/>
              </a:srgbClr>
            </a:solidFill>
            <a:prstDash val="solid"/>
            <a:round/>
            <a:headEnd len="sm" w="sm" type="none"/>
            <a:tailEnd len="sm" w="sm" type="none"/>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611" name="Google Shape;611;p35"/>
          <p:cNvSpPr/>
          <p:nvPr/>
        </p:nvSpPr>
        <p:spPr>
          <a:xfrm>
            <a:off x="817125" y="5764672"/>
            <a:ext cx="1199100" cy="11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7EA4"/>
              </a:buClr>
              <a:buSzPts val="700"/>
              <a:buFont typeface="Arial"/>
              <a:buNone/>
            </a:pPr>
            <a:r>
              <a:rPr b="1" i="0" lang="en-US" sz="1000" u="none" cap="none" strike="noStrike">
                <a:solidFill>
                  <a:srgbClr val="007EA4"/>
                </a:solidFill>
                <a:latin typeface="Poppins"/>
                <a:ea typeface="Poppins"/>
                <a:cs typeface="Poppins"/>
                <a:sym typeface="Poppins"/>
              </a:rPr>
              <a:t>WHAT THIS FUNDS</a:t>
            </a:r>
            <a:endParaRPr i="0" sz="1000" u="none" cap="none" strike="noStrike">
              <a:solidFill>
                <a:schemeClr val="dk1"/>
              </a:solidFill>
              <a:latin typeface="Poppins"/>
              <a:ea typeface="Poppins"/>
              <a:cs typeface="Poppins"/>
              <a:sym typeface="Poppins"/>
            </a:endParaRPr>
          </a:p>
        </p:txBody>
      </p:sp>
      <p:sp>
        <p:nvSpPr>
          <p:cNvPr id="612" name="Google Shape;612;p35"/>
          <p:cNvSpPr/>
          <p:nvPr/>
        </p:nvSpPr>
        <p:spPr>
          <a:xfrm>
            <a:off x="730100" y="5963842"/>
            <a:ext cx="1431900" cy="1905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004059"/>
              </a:buClr>
              <a:buSzPts val="800"/>
              <a:buFont typeface="Arial"/>
              <a:buNone/>
            </a:pPr>
            <a:r>
              <a:rPr b="1" i="0" lang="en-US" sz="1000" u="none" cap="none" strike="noStrike">
                <a:solidFill>
                  <a:srgbClr val="004059"/>
                </a:solidFill>
                <a:latin typeface="Poppins"/>
                <a:ea typeface="Poppins"/>
                <a:cs typeface="Poppins"/>
                <a:sym typeface="Poppins"/>
              </a:rPr>
              <a:t>18-month milestones</a:t>
            </a:r>
            <a:endParaRPr i="0" sz="1000" u="none" cap="none" strike="noStrike">
              <a:solidFill>
                <a:schemeClr val="dk1"/>
              </a:solidFill>
              <a:latin typeface="Poppins"/>
              <a:ea typeface="Poppins"/>
              <a:cs typeface="Poppins"/>
              <a:sym typeface="Poppins"/>
            </a:endParaRPr>
          </a:p>
        </p:txBody>
      </p:sp>
      <p:sp>
        <p:nvSpPr>
          <p:cNvPr id="613" name="Google Shape;613;p35"/>
          <p:cNvSpPr/>
          <p:nvPr/>
        </p:nvSpPr>
        <p:spPr>
          <a:xfrm flipH="1">
            <a:off x="2226623" y="5879752"/>
            <a:ext cx="12600" cy="301500"/>
          </a:xfrm>
          <a:prstGeom prst="rect">
            <a:avLst/>
          </a:prstGeom>
          <a:solidFill>
            <a:srgbClr val="007EA4"/>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614" name="Google Shape;614;p35"/>
          <p:cNvSpPr/>
          <p:nvPr/>
        </p:nvSpPr>
        <p:spPr>
          <a:xfrm>
            <a:off x="2310787" y="5743437"/>
            <a:ext cx="2586600" cy="1143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007EA4"/>
              </a:buClr>
              <a:buSzPts val="700"/>
              <a:buFont typeface="Arial"/>
              <a:buNone/>
            </a:pPr>
            <a:r>
              <a:rPr b="1" i="0" lang="en-US" sz="1000" u="none" cap="none" strike="noStrike">
                <a:solidFill>
                  <a:srgbClr val="007EA4"/>
                </a:solidFill>
                <a:latin typeface="Poppins"/>
                <a:ea typeface="Poppins"/>
                <a:cs typeface="Poppins"/>
                <a:sym typeface="Poppins"/>
              </a:rPr>
              <a:t>Q3 2026</a:t>
            </a:r>
            <a:endParaRPr i="0" sz="1000" u="none" cap="none" strike="noStrike">
              <a:solidFill>
                <a:schemeClr val="dk1"/>
              </a:solidFill>
              <a:latin typeface="Poppins"/>
              <a:ea typeface="Poppins"/>
              <a:cs typeface="Poppins"/>
              <a:sym typeface="Poppins"/>
            </a:endParaRPr>
          </a:p>
        </p:txBody>
      </p:sp>
      <p:sp>
        <p:nvSpPr>
          <p:cNvPr id="615" name="Google Shape;615;p35"/>
          <p:cNvSpPr/>
          <p:nvPr/>
        </p:nvSpPr>
        <p:spPr>
          <a:xfrm>
            <a:off x="2302464" y="5970925"/>
            <a:ext cx="2733000" cy="185400"/>
          </a:xfrm>
          <a:prstGeom prst="rect">
            <a:avLst/>
          </a:prstGeom>
          <a:noFill/>
          <a:ln>
            <a:noFill/>
          </a:ln>
        </p:spPr>
        <p:txBody>
          <a:bodyPr anchorCtr="0" anchor="t" bIns="16925" lIns="16925" spcFirstLastPara="1" rIns="16925" wrap="square" tIns="16925">
            <a:noAutofit/>
          </a:bodyPr>
          <a:lstStyle/>
          <a:p>
            <a:pPr indent="0" lvl="0" marL="0" marR="0" rtl="0" algn="l">
              <a:lnSpc>
                <a:spcPct val="130000"/>
              </a:lnSpc>
              <a:spcBef>
                <a:spcPts val="0"/>
              </a:spcBef>
              <a:spcAft>
                <a:spcPts val="0"/>
              </a:spcAft>
              <a:buClr>
                <a:srgbClr val="004059"/>
              </a:buClr>
              <a:buSzPts val="800"/>
              <a:buFont typeface="Arial"/>
              <a:buNone/>
            </a:pPr>
            <a:r>
              <a:rPr i="0" lang="en-US" sz="1000" u="none" cap="none" strike="noStrike">
                <a:solidFill>
                  <a:srgbClr val="004059"/>
                </a:solidFill>
                <a:latin typeface="Poppins"/>
                <a:ea typeface="Poppins"/>
                <a:cs typeface="Poppins"/>
                <a:sym typeface="Poppins"/>
              </a:rPr>
              <a:t>SquareOne platform v1 deployed in pilot</a:t>
            </a:r>
            <a:endParaRPr i="0" sz="1000" u="none" cap="none" strike="noStrike">
              <a:solidFill>
                <a:schemeClr val="dk1"/>
              </a:solidFill>
              <a:latin typeface="Poppins"/>
              <a:ea typeface="Poppins"/>
              <a:cs typeface="Poppins"/>
              <a:sym typeface="Poppins"/>
            </a:endParaRPr>
          </a:p>
        </p:txBody>
      </p:sp>
      <p:sp>
        <p:nvSpPr>
          <p:cNvPr id="616" name="Google Shape;616;p35"/>
          <p:cNvSpPr/>
          <p:nvPr/>
        </p:nvSpPr>
        <p:spPr>
          <a:xfrm>
            <a:off x="5118933" y="5736916"/>
            <a:ext cx="2949000" cy="1332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007EA4"/>
              </a:buClr>
              <a:buSzPts val="700"/>
              <a:buFont typeface="Arial"/>
              <a:buNone/>
            </a:pPr>
            <a:r>
              <a:rPr b="1" i="0" lang="en-US" sz="1000" u="none" cap="none" strike="noStrike">
                <a:solidFill>
                  <a:srgbClr val="007EA4"/>
                </a:solidFill>
                <a:latin typeface="Poppins"/>
                <a:ea typeface="Poppins"/>
                <a:cs typeface="Poppins"/>
                <a:sym typeface="Poppins"/>
              </a:rPr>
              <a:t>Q1 2027</a:t>
            </a:r>
            <a:endParaRPr i="0" sz="1000" u="none" cap="none" strike="noStrike">
              <a:solidFill>
                <a:schemeClr val="dk1"/>
              </a:solidFill>
              <a:latin typeface="Poppins"/>
              <a:ea typeface="Poppins"/>
              <a:cs typeface="Poppins"/>
              <a:sym typeface="Poppins"/>
            </a:endParaRPr>
          </a:p>
        </p:txBody>
      </p:sp>
      <p:sp>
        <p:nvSpPr>
          <p:cNvPr id="617" name="Google Shape;617;p35"/>
          <p:cNvSpPr/>
          <p:nvPr/>
        </p:nvSpPr>
        <p:spPr>
          <a:xfrm>
            <a:off x="5127637" y="5962008"/>
            <a:ext cx="3287100" cy="190500"/>
          </a:xfrm>
          <a:prstGeom prst="rect">
            <a:avLst/>
          </a:prstGeom>
          <a:noFill/>
          <a:ln>
            <a:noFill/>
          </a:ln>
        </p:spPr>
        <p:txBody>
          <a:bodyPr anchorCtr="0" anchor="t" bIns="16925" lIns="16925" spcFirstLastPara="1" rIns="16925" wrap="square" tIns="16925">
            <a:noAutofit/>
          </a:bodyPr>
          <a:lstStyle/>
          <a:p>
            <a:pPr indent="0" lvl="0" marL="0" marR="0" rtl="0" algn="l">
              <a:lnSpc>
                <a:spcPct val="100000"/>
              </a:lnSpc>
              <a:spcBef>
                <a:spcPts val="0"/>
              </a:spcBef>
              <a:spcAft>
                <a:spcPts val="0"/>
              </a:spcAft>
              <a:buClr>
                <a:srgbClr val="004059"/>
              </a:buClr>
              <a:buSzPts val="800"/>
              <a:buFont typeface="Arial"/>
              <a:buNone/>
            </a:pPr>
            <a:r>
              <a:rPr i="0" lang="en-US" sz="1000" u="none" cap="none" strike="noStrike">
                <a:solidFill>
                  <a:srgbClr val="004059"/>
                </a:solidFill>
                <a:latin typeface="Poppins"/>
                <a:ea typeface="Poppins"/>
                <a:cs typeface="Poppins"/>
                <a:sym typeface="Poppins"/>
              </a:rPr>
              <a:t>First flagship health center open &amp; seeing patients</a:t>
            </a:r>
            <a:endParaRPr i="0" sz="1000" u="none" cap="none" strike="noStrike">
              <a:solidFill>
                <a:schemeClr val="dk1"/>
              </a:solidFill>
              <a:latin typeface="Poppins"/>
              <a:ea typeface="Poppins"/>
              <a:cs typeface="Poppins"/>
              <a:sym typeface="Poppins"/>
            </a:endParaRPr>
          </a:p>
        </p:txBody>
      </p:sp>
      <p:sp>
        <p:nvSpPr>
          <p:cNvPr id="618" name="Google Shape;618;p35"/>
          <p:cNvSpPr/>
          <p:nvPr/>
        </p:nvSpPr>
        <p:spPr>
          <a:xfrm>
            <a:off x="8541998" y="5733951"/>
            <a:ext cx="2467200" cy="1143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007EA4"/>
              </a:buClr>
              <a:buSzPts val="700"/>
              <a:buFont typeface="Arial"/>
              <a:buNone/>
            </a:pPr>
            <a:r>
              <a:rPr b="1" i="0" lang="en-US" sz="1000" u="none" cap="none" strike="noStrike">
                <a:solidFill>
                  <a:srgbClr val="007EA4"/>
                </a:solidFill>
                <a:latin typeface="Poppins"/>
                <a:ea typeface="Poppins"/>
                <a:cs typeface="Poppins"/>
                <a:sym typeface="Poppins"/>
              </a:rPr>
              <a:t>Q</a:t>
            </a:r>
            <a:r>
              <a:rPr b="1" lang="en-US" sz="1000">
                <a:solidFill>
                  <a:srgbClr val="007EA4"/>
                </a:solidFill>
                <a:latin typeface="Poppins"/>
                <a:ea typeface="Poppins"/>
                <a:cs typeface="Poppins"/>
                <a:sym typeface="Poppins"/>
              </a:rPr>
              <a:t>2</a:t>
            </a:r>
            <a:r>
              <a:rPr b="1" i="0" lang="en-US" sz="1000" u="none" cap="none" strike="noStrike">
                <a:solidFill>
                  <a:srgbClr val="007EA4"/>
                </a:solidFill>
                <a:latin typeface="Poppins"/>
                <a:ea typeface="Poppins"/>
                <a:cs typeface="Poppins"/>
                <a:sym typeface="Poppins"/>
              </a:rPr>
              <a:t> 202</a:t>
            </a:r>
            <a:r>
              <a:rPr b="1" lang="en-US" sz="1000">
                <a:solidFill>
                  <a:srgbClr val="007EA4"/>
                </a:solidFill>
                <a:latin typeface="Poppins"/>
                <a:ea typeface="Poppins"/>
                <a:cs typeface="Poppins"/>
                <a:sym typeface="Poppins"/>
              </a:rPr>
              <a:t>8</a:t>
            </a:r>
            <a:endParaRPr i="0" sz="1000" u="none" cap="none" strike="noStrike">
              <a:solidFill>
                <a:schemeClr val="dk1"/>
              </a:solidFill>
              <a:latin typeface="Poppins"/>
              <a:ea typeface="Poppins"/>
              <a:cs typeface="Poppins"/>
              <a:sym typeface="Poppins"/>
            </a:endParaRPr>
          </a:p>
        </p:txBody>
      </p:sp>
      <p:sp>
        <p:nvSpPr>
          <p:cNvPr id="619" name="Google Shape;619;p35"/>
          <p:cNvSpPr/>
          <p:nvPr/>
        </p:nvSpPr>
        <p:spPr>
          <a:xfrm>
            <a:off x="8563746" y="5974175"/>
            <a:ext cx="2560200" cy="133200"/>
          </a:xfrm>
          <a:prstGeom prst="rect">
            <a:avLst/>
          </a:prstGeom>
          <a:noFill/>
          <a:ln>
            <a:noFill/>
          </a:ln>
        </p:spPr>
        <p:txBody>
          <a:bodyPr anchorCtr="0" anchor="t" bIns="16925" lIns="16925" spcFirstLastPara="1" rIns="16925" wrap="square" tIns="16925">
            <a:noAutofit/>
          </a:bodyPr>
          <a:lstStyle/>
          <a:p>
            <a:pPr indent="0" lvl="0" marL="0" marR="0" rtl="0" algn="l">
              <a:lnSpc>
                <a:spcPct val="130000"/>
              </a:lnSpc>
              <a:spcBef>
                <a:spcPts val="0"/>
              </a:spcBef>
              <a:spcAft>
                <a:spcPts val="0"/>
              </a:spcAft>
              <a:buClr>
                <a:srgbClr val="004059"/>
              </a:buClr>
              <a:buSzPts val="800"/>
              <a:buFont typeface="Arial"/>
              <a:buNone/>
            </a:pPr>
            <a:r>
              <a:rPr i="0" lang="en-US" sz="1000" u="none" cap="none" strike="noStrike">
                <a:solidFill>
                  <a:srgbClr val="004059"/>
                </a:solidFill>
                <a:latin typeface="Poppins"/>
                <a:ea typeface="Poppins"/>
                <a:cs typeface="Poppins"/>
                <a:sym typeface="Poppins"/>
              </a:rPr>
              <a:t>Three centers live, and on to Series A</a:t>
            </a:r>
            <a:endParaRPr i="0" sz="1000" u="none" cap="none" strike="noStrike">
              <a:solidFill>
                <a:schemeClr val="dk1"/>
              </a:solidFill>
              <a:latin typeface="Poppins"/>
              <a:ea typeface="Poppins"/>
              <a:cs typeface="Poppins"/>
              <a:sym typeface="Poppins"/>
            </a:endParaRPr>
          </a:p>
        </p:txBody>
      </p:sp>
      <p:sp>
        <p:nvSpPr>
          <p:cNvPr id="620" name="Google Shape;620;p35"/>
          <p:cNvSpPr txBox="1"/>
          <p:nvPr/>
        </p:nvSpPr>
        <p:spPr>
          <a:xfrm>
            <a:off x="9440877" y="1365653"/>
            <a:ext cx="474900" cy="301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007EA4"/>
              </a:buClr>
              <a:buSzPts val="3600"/>
              <a:buFont typeface="Arial"/>
              <a:buNone/>
            </a:pPr>
            <a:r>
              <a:rPr b="1" lang="en-US" sz="3600">
                <a:solidFill>
                  <a:srgbClr val="007EA4"/>
                </a:solidFill>
              </a:rPr>
              <a:t>$</a:t>
            </a:r>
            <a:endParaRPr/>
          </a:p>
        </p:txBody>
      </p:sp>
      <p:sp>
        <p:nvSpPr>
          <p:cNvPr id="621" name="Google Shape;621;p35"/>
          <p:cNvSpPr/>
          <p:nvPr/>
        </p:nvSpPr>
        <p:spPr>
          <a:xfrm>
            <a:off x="9046623" y="2013362"/>
            <a:ext cx="872400" cy="126900"/>
          </a:xfrm>
          <a:prstGeom prst="rect">
            <a:avLst/>
          </a:prstGeom>
          <a:noFill/>
          <a:ln>
            <a:noFill/>
          </a:ln>
        </p:spPr>
        <p:txBody>
          <a:bodyPr anchorCtr="0" anchor="t" bIns="16925" lIns="16925" spcFirstLastPara="1" rIns="16925" wrap="square" tIns="16925">
            <a:noAutofit/>
          </a:bodyPr>
          <a:lstStyle/>
          <a:p>
            <a:pPr indent="0" lvl="0" marL="0" marR="0" rtl="0" algn="r">
              <a:lnSpc>
                <a:spcPct val="100000"/>
              </a:lnSpc>
              <a:spcBef>
                <a:spcPts val="0"/>
              </a:spcBef>
              <a:spcAft>
                <a:spcPts val="0"/>
              </a:spcAft>
              <a:buClr>
                <a:srgbClr val="FFFFFF"/>
              </a:buClr>
              <a:buSzPts val="800"/>
              <a:buFont typeface="Arial"/>
              <a:buNone/>
            </a:pPr>
            <a:r>
              <a:rPr b="1" i="0" lang="en-US" sz="800" u="none" cap="none" strike="noStrike">
                <a:solidFill>
                  <a:srgbClr val="FFFFFF"/>
                </a:solidFill>
                <a:latin typeface="Arial"/>
                <a:ea typeface="Arial"/>
                <a:cs typeface="Arial"/>
                <a:sym typeface="Arial"/>
              </a:rPr>
              <a:t>SEED ROUND</a:t>
            </a:r>
            <a:endParaRPr b="0" i="0" sz="800" u="none" cap="none" strike="noStrike">
              <a:solidFill>
                <a:schemeClr val="dk1"/>
              </a:solidFill>
              <a:latin typeface="Calibri"/>
              <a:ea typeface="Calibri"/>
              <a:cs typeface="Calibri"/>
              <a:sym typeface="Calibri"/>
            </a:endParaRPr>
          </a:p>
        </p:txBody>
      </p:sp>
      <p:sp>
        <p:nvSpPr>
          <p:cNvPr id="622" name="Google Shape;622;p35"/>
          <p:cNvSpPr/>
          <p:nvPr/>
        </p:nvSpPr>
        <p:spPr>
          <a:xfrm flipH="1">
            <a:off x="4998388" y="5890027"/>
            <a:ext cx="12600" cy="301500"/>
          </a:xfrm>
          <a:prstGeom prst="rect">
            <a:avLst/>
          </a:prstGeom>
          <a:solidFill>
            <a:srgbClr val="007EA4"/>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623" name="Google Shape;623;p35"/>
          <p:cNvSpPr/>
          <p:nvPr/>
        </p:nvSpPr>
        <p:spPr>
          <a:xfrm flipH="1">
            <a:off x="8464463" y="5890027"/>
            <a:ext cx="12600" cy="301500"/>
          </a:xfrm>
          <a:prstGeom prst="rect">
            <a:avLst/>
          </a:prstGeom>
          <a:solidFill>
            <a:srgbClr val="007EA4"/>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8" name="Shape 628"/>
        <p:cNvGrpSpPr/>
        <p:nvPr/>
      </p:nvGrpSpPr>
      <p:grpSpPr>
        <a:xfrm>
          <a:off x="0" y="0"/>
          <a:ext cx="0" cy="0"/>
          <a:chOff x="0" y="0"/>
          <a:chExt cx="0" cy="0"/>
        </a:xfrm>
      </p:grpSpPr>
      <p:sp>
        <p:nvSpPr>
          <p:cNvPr id="629" name="Google Shape;629;p36"/>
          <p:cNvSpPr/>
          <p:nvPr/>
        </p:nvSpPr>
        <p:spPr>
          <a:xfrm>
            <a:off x="1110228" y="538065"/>
            <a:ext cx="11081700" cy="180900"/>
          </a:xfrm>
          <a:prstGeom prst="rect">
            <a:avLst/>
          </a:prstGeom>
          <a:solidFill>
            <a:srgbClr val="075A8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0" name="Google Shape;630;p36"/>
          <p:cNvSpPr txBox="1"/>
          <p:nvPr/>
        </p:nvSpPr>
        <p:spPr>
          <a:xfrm>
            <a:off x="1155494" y="241814"/>
            <a:ext cx="4158600" cy="276900"/>
          </a:xfrm>
          <a:prstGeom prst="rect">
            <a:avLst/>
          </a:prstGeom>
          <a:noFill/>
          <a:ln>
            <a:noFill/>
          </a:ln>
        </p:spPr>
        <p:txBody>
          <a:bodyPr anchorCtr="0" anchor="t" bIns="45700" lIns="91425" spcFirstLastPara="1" rIns="91425" wrap="square" tIns="45700">
            <a:spAutoFit/>
          </a:bodyPr>
          <a:lstStyle/>
          <a:p>
            <a:pPr indent="0" lvl="0" marL="0" marR="0" rtl="0" algn="l">
              <a:lnSpc>
                <a:spcPct val="35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We are the future of Primary Care Healthcare</a:t>
            </a:r>
            <a:endParaRPr b="0" i="0" sz="1400" u="none" cap="none" strike="noStrike">
              <a:solidFill>
                <a:srgbClr val="000000"/>
              </a:solidFill>
              <a:latin typeface="Arial"/>
              <a:ea typeface="Arial"/>
              <a:cs typeface="Arial"/>
              <a:sym typeface="Arial"/>
            </a:endParaRPr>
          </a:p>
        </p:txBody>
      </p:sp>
      <p:sp>
        <p:nvSpPr>
          <p:cNvPr id="631" name="Google Shape;631;p36"/>
          <p:cNvSpPr txBox="1"/>
          <p:nvPr/>
        </p:nvSpPr>
        <p:spPr>
          <a:xfrm>
            <a:off x="549675" y="1460975"/>
            <a:ext cx="5765400" cy="63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1000"/>
              </a:spcAft>
              <a:buClr>
                <a:srgbClr val="000000"/>
              </a:buClr>
              <a:buSzPts val="3500"/>
              <a:buFont typeface="Arial"/>
              <a:buNone/>
            </a:pPr>
            <a:r>
              <a:rPr b="1" i="0" lang="en-US" sz="3500" u="none" cap="none" strike="noStrike">
                <a:solidFill>
                  <a:schemeClr val="dk2"/>
                </a:solidFill>
                <a:latin typeface="Poppins"/>
                <a:ea typeface="Poppins"/>
                <a:cs typeface="Poppins"/>
                <a:sym typeface="Poppins"/>
              </a:rPr>
              <a:t>Contact Us</a:t>
            </a:r>
            <a:endParaRPr b="1" i="0" sz="3500" u="none" cap="none" strike="noStrike">
              <a:solidFill>
                <a:srgbClr val="00B6D3"/>
              </a:solidFill>
              <a:latin typeface="Poppins"/>
              <a:ea typeface="Poppins"/>
              <a:cs typeface="Poppins"/>
              <a:sym typeface="Poppins"/>
            </a:endParaRPr>
          </a:p>
        </p:txBody>
      </p:sp>
      <p:sp>
        <p:nvSpPr>
          <p:cNvPr id="632" name="Google Shape;632;p36"/>
          <p:cNvSpPr txBox="1"/>
          <p:nvPr/>
        </p:nvSpPr>
        <p:spPr>
          <a:xfrm>
            <a:off x="2245100" y="5068006"/>
            <a:ext cx="35442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i="0" lang="en-US" sz="1800" u="none" cap="none" strike="noStrike">
                <a:solidFill>
                  <a:srgbClr val="00B6D3"/>
                </a:solidFill>
                <a:latin typeface="Poppins"/>
                <a:ea typeface="Poppins"/>
                <a:cs typeface="Poppins"/>
                <a:sym typeface="Poppins"/>
              </a:rPr>
              <a:t>David Buchanan, MD</a:t>
            </a:r>
            <a:endParaRPr b="1" i="0" sz="1800" u="none" cap="none" strike="noStrike">
              <a:solidFill>
                <a:srgbClr val="00B6D3"/>
              </a:solidFill>
              <a:latin typeface="Poppins"/>
              <a:ea typeface="Poppins"/>
              <a:cs typeface="Poppins"/>
              <a:sym typeface="Poppins"/>
            </a:endParaRPr>
          </a:p>
          <a:p>
            <a:pPr indent="0" lvl="0" marL="0" marR="0" rtl="0" algn="ctr">
              <a:lnSpc>
                <a:spcPct val="100000"/>
              </a:lnSpc>
              <a:spcBef>
                <a:spcPts val="0"/>
              </a:spcBef>
              <a:spcAft>
                <a:spcPts val="0"/>
              </a:spcAft>
              <a:buClr>
                <a:schemeClr val="dk1"/>
              </a:buClr>
              <a:buSzPts val="1100"/>
              <a:buFont typeface="Arial"/>
              <a:buNone/>
            </a:pPr>
            <a:r>
              <a:rPr b="1" i="0" lang="en-US" sz="1800" u="none" cap="none" strike="noStrike">
                <a:solidFill>
                  <a:srgbClr val="095B85"/>
                </a:solidFill>
                <a:latin typeface="Poppins"/>
                <a:ea typeface="Poppins"/>
                <a:cs typeface="Poppins"/>
                <a:sym typeface="Poppins"/>
              </a:rPr>
              <a:t>CEO, Co-Founder</a:t>
            </a:r>
            <a:endParaRPr b="1" i="0" sz="1800" u="none" cap="none" strike="noStrike">
              <a:solidFill>
                <a:srgbClr val="095B85"/>
              </a:solidFill>
              <a:latin typeface="Poppins"/>
              <a:ea typeface="Poppins"/>
              <a:cs typeface="Poppins"/>
              <a:sym typeface="Poppins"/>
            </a:endParaRPr>
          </a:p>
        </p:txBody>
      </p:sp>
      <p:pic>
        <p:nvPicPr>
          <p:cNvPr id="633" name="Google Shape;633;p36" title="DavidB_Headshot.png"/>
          <p:cNvPicPr preferRelativeResize="0"/>
          <p:nvPr/>
        </p:nvPicPr>
        <p:blipFill rotWithShape="1">
          <a:blip r:embed="rId3">
            <a:alphaModFix/>
          </a:blip>
          <a:srcRect b="0" l="0" r="0" t="0"/>
          <a:stretch/>
        </p:blipFill>
        <p:spPr>
          <a:xfrm>
            <a:off x="2720300" y="2176397"/>
            <a:ext cx="2593800" cy="2593800"/>
          </a:xfrm>
          <a:prstGeom prst="rect">
            <a:avLst/>
          </a:prstGeom>
          <a:noFill/>
          <a:ln>
            <a:noFill/>
          </a:ln>
          <a:effectLst>
            <a:outerShdw rotWithShape="0" algn="bl" dir="3600000" dist="104775">
              <a:srgbClr val="00B6D3"/>
            </a:outerShdw>
          </a:effectLst>
        </p:spPr>
      </p:pic>
      <p:pic>
        <p:nvPicPr>
          <p:cNvPr id="634" name="Google Shape;634;p36" title="adobe-express-qr-code (8).png"/>
          <p:cNvPicPr preferRelativeResize="0"/>
          <p:nvPr/>
        </p:nvPicPr>
        <p:blipFill rotWithShape="1">
          <a:blip r:embed="rId4">
            <a:alphaModFix/>
          </a:blip>
          <a:srcRect b="0" l="0" r="0" t="0"/>
          <a:stretch/>
        </p:blipFill>
        <p:spPr>
          <a:xfrm>
            <a:off x="6746500" y="2176400"/>
            <a:ext cx="3270000" cy="3270000"/>
          </a:xfrm>
          <a:prstGeom prst="rect">
            <a:avLst/>
          </a:prstGeom>
          <a:noFill/>
          <a:ln>
            <a:noFill/>
          </a:ln>
        </p:spPr>
      </p:pic>
      <p:pic>
        <p:nvPicPr>
          <p:cNvPr id="635" name="Google Shape;635;p36" title="TSH-Logomark-lightbg-2color.png"/>
          <p:cNvPicPr preferRelativeResize="0"/>
          <p:nvPr/>
        </p:nvPicPr>
        <p:blipFill>
          <a:blip r:embed="rId5">
            <a:alphaModFix/>
          </a:blip>
          <a:stretch>
            <a:fillRect/>
          </a:stretch>
        </p:blipFill>
        <p:spPr>
          <a:xfrm>
            <a:off x="276350" y="254100"/>
            <a:ext cx="759500" cy="748852"/>
          </a:xfrm>
          <a:prstGeom prst="rect">
            <a:avLst/>
          </a:prstGeom>
          <a:noFill/>
          <a:ln>
            <a:noFill/>
          </a:ln>
        </p:spPr>
      </p:pic>
      <p:cxnSp>
        <p:nvCxnSpPr>
          <p:cNvPr id="636" name="Google Shape;636;p36"/>
          <p:cNvCxnSpPr/>
          <p:nvPr/>
        </p:nvCxnSpPr>
        <p:spPr>
          <a:xfrm rot="10800000">
            <a:off x="419120" y="6465972"/>
            <a:ext cx="10741800" cy="29100"/>
          </a:xfrm>
          <a:prstGeom prst="straightConnector1">
            <a:avLst/>
          </a:prstGeom>
          <a:noFill/>
          <a:ln cap="flat" cmpd="sng" w="16925">
            <a:solidFill>
              <a:srgbClr val="075A85"/>
            </a:solidFill>
            <a:prstDash val="solid"/>
            <a:round/>
            <a:headEnd len="sm" w="sm" type="none"/>
            <a:tailEnd len="sm" w="sm" type="none"/>
          </a:ln>
        </p:spPr>
      </p:cxnSp>
      <p:pic>
        <p:nvPicPr>
          <p:cNvPr id="637" name="Google Shape;637;p36" title="TSH-Logomark-lightbg-2color.png"/>
          <p:cNvPicPr preferRelativeResize="0"/>
          <p:nvPr/>
        </p:nvPicPr>
        <p:blipFill>
          <a:blip r:embed="rId5">
            <a:alphaModFix/>
          </a:blip>
          <a:stretch>
            <a:fillRect/>
          </a:stretch>
        </p:blipFill>
        <p:spPr>
          <a:xfrm>
            <a:off x="11303575" y="6239600"/>
            <a:ext cx="488700" cy="481848"/>
          </a:xfrm>
          <a:prstGeom prst="rect">
            <a:avLst/>
          </a:prstGeom>
          <a:noFill/>
          <a:ln>
            <a:noFill/>
          </a:ln>
        </p:spPr>
      </p:pic>
      <p:pic>
        <p:nvPicPr>
          <p:cNvPr descr="A map of a city&#10;&#10;AI-generated content may be incorrect." id="638" name="Google Shape;638;p36"/>
          <p:cNvPicPr preferRelativeResize="0"/>
          <p:nvPr/>
        </p:nvPicPr>
        <p:blipFill rotWithShape="1">
          <a:blip r:embed="rId6">
            <a:alphaModFix amt="10000"/>
          </a:blip>
          <a:srcRect b="2866" l="3052" r="3043" t="2857"/>
          <a:stretch/>
        </p:blipFill>
        <p:spPr>
          <a:xfrm flipH="1">
            <a:off x="0" y="0"/>
            <a:ext cx="12192000" cy="68579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pic>
        <p:nvPicPr>
          <p:cNvPr id="644" name="Google Shape;644;p37" title="LinkedIn_PostImage_Map.png"/>
          <p:cNvPicPr preferRelativeResize="0"/>
          <p:nvPr>
            <p:ph idx="2" type="pic"/>
          </p:nvPr>
        </p:nvPicPr>
        <p:blipFill rotWithShape="1">
          <a:blip r:embed="rId3">
            <a:alphaModFix/>
          </a:blip>
          <a:srcRect b="0" l="3557" r="3557" t="0"/>
          <a:stretch/>
        </p:blipFill>
        <p:spPr>
          <a:xfrm>
            <a:off x="0" y="0"/>
            <a:ext cx="12192000" cy="6858001"/>
          </a:xfrm>
          <a:prstGeom prst="rect">
            <a:avLst/>
          </a:prstGeom>
        </p:spPr>
      </p:pic>
      <p:pic>
        <p:nvPicPr>
          <p:cNvPr id="645" name="Google Shape;645;p37" title="TSH-Logo-darkbg-vertical-1color-tagline.png"/>
          <p:cNvPicPr preferRelativeResize="0"/>
          <p:nvPr/>
        </p:nvPicPr>
        <p:blipFill>
          <a:blip r:embed="rId4">
            <a:alphaModFix/>
          </a:blip>
          <a:stretch>
            <a:fillRect/>
          </a:stretch>
        </p:blipFill>
        <p:spPr>
          <a:xfrm>
            <a:off x="3741488" y="1745436"/>
            <a:ext cx="4709025" cy="40566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descr="A map of a city&#10;&#10;AI-generated content may be incorrect." id="69" name="Google Shape;69;p21"/>
          <p:cNvPicPr preferRelativeResize="0"/>
          <p:nvPr/>
        </p:nvPicPr>
        <p:blipFill rotWithShape="1">
          <a:blip r:embed="rId3">
            <a:alphaModFix amt="10000"/>
          </a:blip>
          <a:srcRect b="2866" l="3052" r="3043" t="2857"/>
          <a:stretch/>
        </p:blipFill>
        <p:spPr>
          <a:xfrm flipH="1">
            <a:off x="0" y="0"/>
            <a:ext cx="12192000" cy="6857999"/>
          </a:xfrm>
          <a:prstGeom prst="rect">
            <a:avLst/>
          </a:prstGeom>
          <a:noFill/>
          <a:ln>
            <a:noFill/>
          </a:ln>
        </p:spPr>
      </p:pic>
      <p:cxnSp>
        <p:nvCxnSpPr>
          <p:cNvPr id="70" name="Google Shape;70;p21"/>
          <p:cNvCxnSpPr/>
          <p:nvPr/>
        </p:nvCxnSpPr>
        <p:spPr>
          <a:xfrm rot="10800000">
            <a:off x="419119" y="6465972"/>
            <a:ext cx="10741800" cy="29100"/>
          </a:xfrm>
          <a:prstGeom prst="straightConnector1">
            <a:avLst/>
          </a:prstGeom>
          <a:noFill/>
          <a:ln cap="flat" cmpd="sng" w="12700">
            <a:solidFill>
              <a:srgbClr val="075A85"/>
            </a:solidFill>
            <a:prstDash val="solid"/>
            <a:round/>
            <a:headEnd len="sm" w="sm" type="none"/>
            <a:tailEnd len="sm" w="sm" type="none"/>
          </a:ln>
        </p:spPr>
      </p:cxnSp>
      <p:pic>
        <p:nvPicPr>
          <p:cNvPr id="71" name="Google Shape;71;p21" title="TSH-Logomark-lightbg-2color.png"/>
          <p:cNvPicPr preferRelativeResize="0"/>
          <p:nvPr/>
        </p:nvPicPr>
        <p:blipFill>
          <a:blip r:embed="rId4">
            <a:alphaModFix/>
          </a:blip>
          <a:stretch>
            <a:fillRect/>
          </a:stretch>
        </p:blipFill>
        <p:spPr>
          <a:xfrm>
            <a:off x="11303575" y="6239600"/>
            <a:ext cx="488700" cy="481848"/>
          </a:xfrm>
          <a:prstGeom prst="rect">
            <a:avLst/>
          </a:prstGeom>
          <a:noFill/>
          <a:ln>
            <a:noFill/>
          </a:ln>
        </p:spPr>
      </p:pic>
      <p:pic>
        <p:nvPicPr>
          <p:cNvPr id="72" name="Google Shape;72;p21"/>
          <p:cNvPicPr preferRelativeResize="0"/>
          <p:nvPr/>
        </p:nvPicPr>
        <p:blipFill rotWithShape="1">
          <a:blip r:embed="rId5">
            <a:alphaModFix/>
          </a:blip>
          <a:srcRect b="0" l="0" r="0" t="0"/>
          <a:stretch/>
        </p:blipFill>
        <p:spPr>
          <a:xfrm>
            <a:off x="552450" y="2360245"/>
            <a:ext cx="2648100" cy="3653400"/>
          </a:xfrm>
          <a:prstGeom prst="rect">
            <a:avLst/>
          </a:prstGeom>
          <a:noFill/>
          <a:ln>
            <a:noFill/>
          </a:ln>
        </p:spPr>
      </p:pic>
      <p:sp>
        <p:nvSpPr>
          <p:cNvPr id="73" name="Google Shape;73;p21"/>
          <p:cNvSpPr/>
          <p:nvPr/>
        </p:nvSpPr>
        <p:spPr>
          <a:xfrm>
            <a:off x="742950" y="5149056"/>
            <a:ext cx="2266800" cy="6300"/>
          </a:xfrm>
          <a:prstGeom prst="rect">
            <a:avLst/>
          </a:prstGeom>
          <a:solidFill>
            <a:srgbClr val="004059">
              <a:alpha val="10199"/>
            </a:srgbClr>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pic>
        <p:nvPicPr>
          <p:cNvPr id="74" name="Google Shape;74;p21"/>
          <p:cNvPicPr preferRelativeResize="0"/>
          <p:nvPr/>
        </p:nvPicPr>
        <p:blipFill rotWithShape="1">
          <a:blip r:embed="rId6">
            <a:alphaModFix/>
          </a:blip>
          <a:srcRect b="0" l="0" r="0" t="0"/>
          <a:stretch/>
        </p:blipFill>
        <p:spPr>
          <a:xfrm>
            <a:off x="3367100" y="2381250"/>
            <a:ext cx="2648100" cy="3653400"/>
          </a:xfrm>
          <a:prstGeom prst="rect">
            <a:avLst/>
          </a:prstGeom>
          <a:noFill/>
          <a:ln>
            <a:noFill/>
          </a:ln>
        </p:spPr>
      </p:pic>
      <p:sp>
        <p:nvSpPr>
          <p:cNvPr id="75" name="Google Shape;75;p21"/>
          <p:cNvSpPr/>
          <p:nvPr/>
        </p:nvSpPr>
        <p:spPr>
          <a:xfrm>
            <a:off x="3513991" y="4150499"/>
            <a:ext cx="114300" cy="114300"/>
          </a:xfrm>
          <a:prstGeom prst="ellipse">
            <a:avLst/>
          </a:prstGeom>
          <a:solidFill>
            <a:srgbClr val="DAF2F4"/>
          </a:solidFill>
          <a:ln cap="flat" cmpd="sng" w="19050">
            <a:solidFill>
              <a:srgbClr val="007EA4"/>
            </a:solidFill>
            <a:prstDash val="solid"/>
            <a:round/>
            <a:headEnd len="sm" w="sm" type="none"/>
            <a:tailEnd len="sm" w="sm" type="none"/>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76" name="Google Shape;76;p21"/>
          <p:cNvSpPr/>
          <p:nvPr/>
        </p:nvSpPr>
        <p:spPr>
          <a:xfrm>
            <a:off x="3513991" y="4575220"/>
            <a:ext cx="114300" cy="114300"/>
          </a:xfrm>
          <a:prstGeom prst="ellipse">
            <a:avLst/>
          </a:prstGeom>
          <a:solidFill>
            <a:srgbClr val="DAF2F4"/>
          </a:solidFill>
          <a:ln cap="flat" cmpd="sng" w="19050">
            <a:solidFill>
              <a:srgbClr val="007EA4"/>
            </a:solidFill>
            <a:prstDash val="solid"/>
            <a:round/>
            <a:headEnd len="sm" w="sm" type="none"/>
            <a:tailEnd len="sm" w="sm" type="none"/>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77" name="Google Shape;77;p21"/>
          <p:cNvSpPr/>
          <p:nvPr/>
        </p:nvSpPr>
        <p:spPr>
          <a:xfrm>
            <a:off x="3513991" y="4915922"/>
            <a:ext cx="114300" cy="114300"/>
          </a:xfrm>
          <a:prstGeom prst="ellipse">
            <a:avLst/>
          </a:prstGeom>
          <a:solidFill>
            <a:srgbClr val="DAF2F4"/>
          </a:solidFill>
          <a:ln cap="flat" cmpd="sng" w="19050">
            <a:solidFill>
              <a:srgbClr val="007EA4"/>
            </a:solidFill>
            <a:prstDash val="solid"/>
            <a:round/>
            <a:headEnd len="sm" w="sm" type="none"/>
            <a:tailEnd len="sm" w="sm" type="none"/>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78" name="Google Shape;78;p21"/>
          <p:cNvSpPr/>
          <p:nvPr/>
        </p:nvSpPr>
        <p:spPr>
          <a:xfrm>
            <a:off x="3513991" y="5235620"/>
            <a:ext cx="114300" cy="114300"/>
          </a:xfrm>
          <a:prstGeom prst="ellipse">
            <a:avLst/>
          </a:prstGeom>
          <a:solidFill>
            <a:srgbClr val="DAF2F4"/>
          </a:solidFill>
          <a:ln cap="flat" cmpd="sng" w="19050">
            <a:solidFill>
              <a:srgbClr val="007EA4"/>
            </a:solidFill>
            <a:prstDash val="solid"/>
            <a:round/>
            <a:headEnd len="sm" w="sm" type="none"/>
            <a:tailEnd len="sm" w="sm" type="none"/>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pic>
        <p:nvPicPr>
          <p:cNvPr id="79" name="Google Shape;79;p21"/>
          <p:cNvPicPr preferRelativeResize="0"/>
          <p:nvPr/>
        </p:nvPicPr>
        <p:blipFill rotWithShape="1">
          <a:blip r:embed="rId7">
            <a:alphaModFix/>
          </a:blip>
          <a:srcRect b="0" l="0" r="0" t="0"/>
          <a:stretch/>
        </p:blipFill>
        <p:spPr>
          <a:xfrm>
            <a:off x="6176975" y="2381250"/>
            <a:ext cx="2648100" cy="3653400"/>
          </a:xfrm>
          <a:prstGeom prst="rect">
            <a:avLst/>
          </a:prstGeom>
          <a:noFill/>
          <a:ln>
            <a:noFill/>
          </a:ln>
        </p:spPr>
      </p:pic>
      <p:sp>
        <p:nvSpPr>
          <p:cNvPr id="80" name="Google Shape;80;p21"/>
          <p:cNvSpPr/>
          <p:nvPr/>
        </p:nvSpPr>
        <p:spPr>
          <a:xfrm>
            <a:off x="6369050" y="5264547"/>
            <a:ext cx="2266800" cy="6300"/>
          </a:xfrm>
          <a:prstGeom prst="rect">
            <a:avLst/>
          </a:prstGeom>
          <a:solidFill>
            <a:srgbClr val="004059">
              <a:alpha val="10199"/>
            </a:srgbClr>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81" name="Google Shape;81;p21"/>
          <p:cNvSpPr/>
          <p:nvPr/>
        </p:nvSpPr>
        <p:spPr>
          <a:xfrm>
            <a:off x="8997953" y="2387803"/>
            <a:ext cx="2635200" cy="3667200"/>
          </a:xfrm>
          <a:prstGeom prst="roundRect">
            <a:avLst>
              <a:gd fmla="val 4336" name="adj"/>
            </a:avLst>
          </a:prstGeom>
          <a:solidFill>
            <a:srgbClr val="075A85"/>
          </a:solidFill>
          <a:ln cap="flat" cmpd="sng" w="9525">
            <a:solidFill>
              <a:srgbClr val="004059"/>
            </a:solidFill>
            <a:prstDash val="solid"/>
            <a:round/>
            <a:headEnd len="sm" w="sm" type="none"/>
            <a:tailEnd len="sm" w="sm" type="none"/>
          </a:ln>
          <a:effectLst>
            <a:outerShdw blurRad="57150" rotWithShape="0" algn="bl" dir="5400000" dist="19050">
              <a:srgbClr val="004059">
                <a:alpha val="3920"/>
              </a:srgbClr>
            </a:outerShdw>
          </a:effectLst>
        </p:spPr>
        <p:txBody>
          <a:bodyPr anchorCtr="0" anchor="ctr" bIns="0" lIns="0" spcFirstLastPara="1" rIns="0" wrap="square" tIns="0">
            <a:noAutofit/>
          </a:bodyPr>
          <a:lstStyle/>
          <a:p>
            <a:pPr indent="0" lvl="0" marL="0" rtl="0" algn="l">
              <a:spcBef>
                <a:spcPts val="0"/>
              </a:spcBef>
              <a:spcAft>
                <a:spcPts val="0"/>
              </a:spcAft>
              <a:buNone/>
            </a:pPr>
            <a:r>
              <a:t/>
            </a:r>
            <a:endParaRPr>
              <a:solidFill>
                <a:srgbClr val="075A85"/>
              </a:solidFill>
            </a:endParaRPr>
          </a:p>
        </p:txBody>
      </p:sp>
      <p:sp>
        <p:nvSpPr>
          <p:cNvPr id="82" name="Google Shape;82;p21"/>
          <p:cNvSpPr/>
          <p:nvPr/>
        </p:nvSpPr>
        <p:spPr>
          <a:xfrm>
            <a:off x="9182100" y="4159041"/>
            <a:ext cx="114300" cy="114300"/>
          </a:xfrm>
          <a:prstGeom prst="ellipse">
            <a:avLst/>
          </a:prstGeom>
          <a:noFill/>
          <a:ln cap="flat" cmpd="sng" w="19050">
            <a:solidFill>
              <a:srgbClr val="DAF2F4"/>
            </a:solidFill>
            <a:prstDash val="solid"/>
            <a:round/>
            <a:headEnd len="sm" w="sm" type="none"/>
            <a:tailEnd len="sm" w="sm" type="none"/>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83" name="Google Shape;83;p21"/>
          <p:cNvSpPr/>
          <p:nvPr/>
        </p:nvSpPr>
        <p:spPr>
          <a:xfrm>
            <a:off x="9182100" y="4446260"/>
            <a:ext cx="114300" cy="114300"/>
          </a:xfrm>
          <a:prstGeom prst="ellipse">
            <a:avLst/>
          </a:prstGeom>
          <a:noFill/>
          <a:ln cap="flat" cmpd="sng" w="19050">
            <a:solidFill>
              <a:srgbClr val="DAF2F4"/>
            </a:solidFill>
            <a:prstDash val="solid"/>
            <a:round/>
            <a:headEnd len="sm" w="sm" type="none"/>
            <a:tailEnd len="sm" w="sm" type="none"/>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84" name="Google Shape;84;p21"/>
          <p:cNvSpPr/>
          <p:nvPr/>
        </p:nvSpPr>
        <p:spPr>
          <a:xfrm>
            <a:off x="9182100" y="4776460"/>
            <a:ext cx="114300" cy="114300"/>
          </a:xfrm>
          <a:prstGeom prst="ellipse">
            <a:avLst/>
          </a:prstGeom>
          <a:noFill/>
          <a:ln cap="flat" cmpd="sng" w="19050">
            <a:solidFill>
              <a:srgbClr val="DAF2F4"/>
            </a:solidFill>
            <a:prstDash val="solid"/>
            <a:round/>
            <a:headEnd len="sm" w="sm" type="none"/>
            <a:tailEnd len="sm" w="sm" type="none"/>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85" name="Google Shape;85;p21"/>
          <p:cNvSpPr/>
          <p:nvPr/>
        </p:nvSpPr>
        <p:spPr>
          <a:xfrm>
            <a:off x="742950" y="2584647"/>
            <a:ext cx="2334900" cy="1269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US" sz="933">
                <a:solidFill>
                  <a:srgbClr val="007EA4"/>
                </a:solidFill>
                <a:latin typeface="Poppins"/>
                <a:ea typeface="Poppins"/>
                <a:cs typeface="Poppins"/>
                <a:sym typeface="Poppins"/>
              </a:rPr>
              <a:t>THE OPPORTUNITY</a:t>
            </a:r>
            <a:endParaRPr b="1" sz="933">
              <a:solidFill>
                <a:srgbClr val="007EA4"/>
              </a:solidFill>
              <a:latin typeface="Poppins"/>
              <a:ea typeface="Poppins"/>
              <a:cs typeface="Poppins"/>
              <a:sym typeface="Poppins"/>
            </a:endParaRPr>
          </a:p>
        </p:txBody>
      </p:sp>
      <p:sp>
        <p:nvSpPr>
          <p:cNvPr id="86" name="Google Shape;86;p21"/>
          <p:cNvSpPr/>
          <p:nvPr/>
        </p:nvSpPr>
        <p:spPr>
          <a:xfrm>
            <a:off x="742950" y="2775147"/>
            <a:ext cx="2334900" cy="4050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US" sz="1295">
                <a:solidFill>
                  <a:srgbClr val="075A85"/>
                </a:solidFill>
                <a:latin typeface="Poppins"/>
                <a:ea typeface="Poppins"/>
                <a:cs typeface="Poppins"/>
                <a:sym typeface="Poppins"/>
              </a:rPr>
              <a:t>A large, growing market — barely served.</a:t>
            </a:r>
            <a:endParaRPr b="1" sz="1295">
              <a:solidFill>
                <a:srgbClr val="075A85"/>
              </a:solidFill>
              <a:latin typeface="Poppins"/>
              <a:ea typeface="Poppins"/>
              <a:cs typeface="Poppins"/>
              <a:sym typeface="Poppins"/>
            </a:endParaRPr>
          </a:p>
        </p:txBody>
      </p:sp>
      <p:sp>
        <p:nvSpPr>
          <p:cNvPr id="87" name="Google Shape;87;p21"/>
          <p:cNvSpPr/>
          <p:nvPr/>
        </p:nvSpPr>
        <p:spPr>
          <a:xfrm>
            <a:off x="742950" y="3243663"/>
            <a:ext cx="2334900" cy="5112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0" lang="en-US" sz="1000">
                <a:solidFill>
                  <a:srgbClr val="3A5864"/>
                </a:solidFill>
                <a:latin typeface="Poppins"/>
                <a:ea typeface="Poppins"/>
                <a:cs typeface="Poppins"/>
                <a:sym typeface="Poppins"/>
              </a:rPr>
              <a:t>Medicare is expanding fast, while advanced value-based primary care has reached almost no one.</a:t>
            </a:r>
            <a:endParaRPr b="0" sz="1000">
              <a:solidFill>
                <a:srgbClr val="3A5864"/>
              </a:solidFill>
              <a:latin typeface="Poppins"/>
              <a:ea typeface="Poppins"/>
              <a:cs typeface="Poppins"/>
              <a:sym typeface="Poppins"/>
            </a:endParaRPr>
          </a:p>
        </p:txBody>
      </p:sp>
      <p:sp>
        <p:nvSpPr>
          <p:cNvPr id="88" name="Google Shape;88;p21"/>
          <p:cNvSpPr/>
          <p:nvPr/>
        </p:nvSpPr>
        <p:spPr>
          <a:xfrm>
            <a:off x="742950" y="4320108"/>
            <a:ext cx="800100" cy="2160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US" sz="1388">
                <a:solidFill>
                  <a:srgbClr val="004059"/>
                </a:solidFill>
                <a:latin typeface="Poppins"/>
                <a:ea typeface="Poppins"/>
                <a:cs typeface="Poppins"/>
                <a:sym typeface="Poppins"/>
              </a:rPr>
              <a:t>68.9 </a:t>
            </a:r>
            <a:r>
              <a:rPr b="1" lang="en-US" sz="925">
                <a:solidFill>
                  <a:srgbClr val="007EA4"/>
                </a:solidFill>
                <a:latin typeface="Poppins"/>
                <a:ea typeface="Poppins"/>
                <a:cs typeface="Poppins"/>
                <a:sym typeface="Poppins"/>
              </a:rPr>
              <a:t>M</a:t>
            </a:r>
            <a:endParaRPr b="1" sz="1388">
              <a:solidFill>
                <a:srgbClr val="004059"/>
              </a:solidFill>
              <a:latin typeface="Poppins"/>
              <a:ea typeface="Poppins"/>
              <a:cs typeface="Poppins"/>
              <a:sym typeface="Poppins"/>
            </a:endParaRPr>
          </a:p>
        </p:txBody>
      </p:sp>
      <p:sp>
        <p:nvSpPr>
          <p:cNvPr id="89" name="Google Shape;89;p21"/>
          <p:cNvSpPr/>
          <p:nvPr/>
        </p:nvSpPr>
        <p:spPr>
          <a:xfrm>
            <a:off x="1505439" y="4322792"/>
            <a:ext cx="1492200" cy="2565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0" lang="en-US" sz="833">
                <a:solidFill>
                  <a:srgbClr val="3A5864"/>
                </a:solidFill>
                <a:latin typeface="Poppins"/>
                <a:ea typeface="Poppins"/>
                <a:cs typeface="Poppins"/>
                <a:sym typeface="Poppins"/>
              </a:rPr>
              <a:t>Medicare enrollees in the addressable market</a:t>
            </a:r>
            <a:endParaRPr b="0" sz="833">
              <a:solidFill>
                <a:srgbClr val="3A5864"/>
              </a:solidFill>
              <a:latin typeface="Poppins"/>
              <a:ea typeface="Poppins"/>
              <a:cs typeface="Poppins"/>
              <a:sym typeface="Poppins"/>
            </a:endParaRPr>
          </a:p>
        </p:txBody>
      </p:sp>
      <p:sp>
        <p:nvSpPr>
          <p:cNvPr id="90" name="Google Shape;90;p21"/>
          <p:cNvSpPr/>
          <p:nvPr/>
        </p:nvSpPr>
        <p:spPr>
          <a:xfrm>
            <a:off x="847973" y="4743294"/>
            <a:ext cx="800100" cy="2160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US" sz="1388">
                <a:solidFill>
                  <a:srgbClr val="004059"/>
                </a:solidFill>
                <a:latin typeface="Poppins"/>
                <a:ea typeface="Poppins"/>
                <a:cs typeface="Poppins"/>
                <a:sym typeface="Poppins"/>
              </a:rPr>
              <a:t>8 </a:t>
            </a:r>
            <a:r>
              <a:rPr b="1" lang="en-US" sz="925">
                <a:solidFill>
                  <a:srgbClr val="007EA4"/>
                </a:solidFill>
                <a:latin typeface="Poppins"/>
                <a:ea typeface="Poppins"/>
                <a:cs typeface="Poppins"/>
                <a:sym typeface="Poppins"/>
              </a:rPr>
              <a:t>%</a:t>
            </a:r>
            <a:endParaRPr b="1" sz="1388">
              <a:solidFill>
                <a:srgbClr val="004059"/>
              </a:solidFill>
              <a:latin typeface="Poppins"/>
              <a:ea typeface="Poppins"/>
              <a:cs typeface="Poppins"/>
              <a:sym typeface="Poppins"/>
            </a:endParaRPr>
          </a:p>
        </p:txBody>
      </p:sp>
      <p:sp>
        <p:nvSpPr>
          <p:cNvPr id="91" name="Google Shape;91;p21"/>
          <p:cNvSpPr/>
          <p:nvPr/>
        </p:nvSpPr>
        <p:spPr>
          <a:xfrm>
            <a:off x="1505439" y="4756480"/>
            <a:ext cx="1492200" cy="2565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0" lang="en-US" sz="833">
                <a:solidFill>
                  <a:srgbClr val="3A5864"/>
                </a:solidFill>
                <a:latin typeface="Poppins"/>
                <a:ea typeface="Poppins"/>
                <a:cs typeface="Poppins"/>
                <a:sym typeface="Poppins"/>
              </a:rPr>
              <a:t>Annual growth in Medicare spending</a:t>
            </a:r>
            <a:endParaRPr b="0" sz="833">
              <a:solidFill>
                <a:srgbClr val="3A5864"/>
              </a:solidFill>
              <a:latin typeface="Poppins"/>
              <a:ea typeface="Poppins"/>
              <a:cs typeface="Poppins"/>
              <a:sym typeface="Poppins"/>
            </a:endParaRPr>
          </a:p>
        </p:txBody>
      </p:sp>
      <p:sp>
        <p:nvSpPr>
          <p:cNvPr id="92" name="Google Shape;92;p21"/>
          <p:cNvSpPr/>
          <p:nvPr/>
        </p:nvSpPr>
        <p:spPr>
          <a:xfrm>
            <a:off x="742950" y="5155988"/>
            <a:ext cx="800100" cy="2160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US" sz="1388">
                <a:solidFill>
                  <a:srgbClr val="004059"/>
                </a:solidFill>
                <a:latin typeface="Poppins"/>
                <a:ea typeface="Poppins"/>
                <a:cs typeface="Poppins"/>
                <a:sym typeface="Poppins"/>
              </a:rPr>
              <a:t>&lt;5 </a:t>
            </a:r>
            <a:r>
              <a:rPr b="1" lang="en-US" sz="925">
                <a:solidFill>
                  <a:srgbClr val="007EA4"/>
                </a:solidFill>
                <a:latin typeface="Poppins"/>
                <a:ea typeface="Poppins"/>
                <a:cs typeface="Poppins"/>
                <a:sym typeface="Poppins"/>
              </a:rPr>
              <a:t>%</a:t>
            </a:r>
            <a:endParaRPr b="1" sz="1388">
              <a:solidFill>
                <a:srgbClr val="004059"/>
              </a:solidFill>
              <a:latin typeface="Poppins"/>
              <a:ea typeface="Poppins"/>
              <a:cs typeface="Poppins"/>
              <a:sym typeface="Poppins"/>
            </a:endParaRPr>
          </a:p>
        </p:txBody>
      </p:sp>
      <p:sp>
        <p:nvSpPr>
          <p:cNvPr id="93" name="Google Shape;93;p21"/>
          <p:cNvSpPr/>
          <p:nvPr/>
        </p:nvSpPr>
        <p:spPr>
          <a:xfrm>
            <a:off x="1480825" y="5191656"/>
            <a:ext cx="1719600" cy="2922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0" lang="en-US" sz="800">
                <a:solidFill>
                  <a:srgbClr val="3A5864"/>
                </a:solidFill>
                <a:latin typeface="Poppins"/>
                <a:ea typeface="Poppins"/>
                <a:cs typeface="Poppins"/>
                <a:sym typeface="Poppins"/>
              </a:rPr>
              <a:t>Share </a:t>
            </a:r>
            <a:r>
              <a:rPr lang="en-US" sz="800">
                <a:solidFill>
                  <a:srgbClr val="3A5864"/>
                </a:solidFill>
                <a:latin typeface="Poppins"/>
                <a:ea typeface="Poppins"/>
                <a:cs typeface="Poppins"/>
                <a:sym typeface="Poppins"/>
              </a:rPr>
              <a:t>of Medicare in </a:t>
            </a:r>
            <a:r>
              <a:rPr b="0" lang="en-US" sz="800">
                <a:solidFill>
                  <a:srgbClr val="3A5864"/>
                </a:solidFill>
                <a:latin typeface="Poppins"/>
                <a:ea typeface="Poppins"/>
                <a:cs typeface="Poppins"/>
                <a:sym typeface="Poppins"/>
              </a:rPr>
              <a:t>globally</a:t>
            </a:r>
            <a:r>
              <a:rPr lang="en-US" sz="800">
                <a:solidFill>
                  <a:srgbClr val="3A5864"/>
                </a:solidFill>
                <a:latin typeface="Poppins"/>
                <a:ea typeface="Poppins"/>
                <a:cs typeface="Poppins"/>
                <a:sym typeface="Poppins"/>
              </a:rPr>
              <a:t> </a:t>
            </a:r>
            <a:r>
              <a:rPr b="0" lang="en-US" sz="800">
                <a:solidFill>
                  <a:srgbClr val="3A5864"/>
                </a:solidFill>
                <a:latin typeface="Poppins"/>
                <a:ea typeface="Poppins"/>
                <a:cs typeface="Poppins"/>
                <a:sym typeface="Poppins"/>
              </a:rPr>
              <a:t>capitated PCP practices</a:t>
            </a:r>
            <a:endParaRPr b="0" sz="800">
              <a:solidFill>
                <a:srgbClr val="3A5864"/>
              </a:solidFill>
              <a:latin typeface="Poppins"/>
              <a:ea typeface="Poppins"/>
              <a:cs typeface="Poppins"/>
              <a:sym typeface="Poppins"/>
            </a:endParaRPr>
          </a:p>
        </p:txBody>
      </p:sp>
      <p:sp>
        <p:nvSpPr>
          <p:cNvPr id="94" name="Google Shape;94;p21"/>
          <p:cNvSpPr/>
          <p:nvPr/>
        </p:nvSpPr>
        <p:spPr>
          <a:xfrm>
            <a:off x="3555997" y="2584647"/>
            <a:ext cx="2334900" cy="1269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US" sz="933">
                <a:solidFill>
                  <a:srgbClr val="007EA4"/>
                </a:solidFill>
                <a:latin typeface="Poppins"/>
                <a:ea typeface="Poppins"/>
                <a:cs typeface="Poppins"/>
                <a:sym typeface="Poppins"/>
              </a:rPr>
              <a:t>THE MODEL</a:t>
            </a:r>
            <a:endParaRPr b="1" sz="933">
              <a:solidFill>
                <a:srgbClr val="007EA4"/>
              </a:solidFill>
              <a:latin typeface="Poppins"/>
              <a:ea typeface="Poppins"/>
              <a:cs typeface="Poppins"/>
              <a:sym typeface="Poppins"/>
            </a:endParaRPr>
          </a:p>
        </p:txBody>
      </p:sp>
      <p:sp>
        <p:nvSpPr>
          <p:cNvPr id="95" name="Google Shape;95;p21"/>
          <p:cNvSpPr/>
          <p:nvPr/>
        </p:nvSpPr>
        <p:spPr>
          <a:xfrm>
            <a:off x="3555997" y="2775147"/>
            <a:ext cx="2334900" cy="4050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US" sz="1295">
                <a:solidFill>
                  <a:srgbClr val="075A85"/>
                </a:solidFill>
                <a:latin typeface="Poppins"/>
                <a:ea typeface="Poppins"/>
                <a:cs typeface="Poppins"/>
                <a:sym typeface="Poppins"/>
              </a:rPr>
              <a:t>An AI-powered, multi-specialty practice.</a:t>
            </a:r>
            <a:endParaRPr b="1" sz="1295">
              <a:solidFill>
                <a:srgbClr val="075A85"/>
              </a:solidFill>
              <a:latin typeface="Poppins"/>
              <a:ea typeface="Poppins"/>
              <a:cs typeface="Poppins"/>
              <a:sym typeface="Poppins"/>
            </a:endParaRPr>
          </a:p>
        </p:txBody>
      </p:sp>
      <p:sp>
        <p:nvSpPr>
          <p:cNvPr id="96" name="Google Shape;96;p21"/>
          <p:cNvSpPr/>
          <p:nvPr/>
        </p:nvSpPr>
        <p:spPr>
          <a:xfrm>
            <a:off x="3555997" y="3243663"/>
            <a:ext cx="2334900" cy="5112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0" lang="en-US" sz="1035">
                <a:solidFill>
                  <a:srgbClr val="3A5864"/>
                </a:solidFill>
                <a:latin typeface="Poppins"/>
                <a:ea typeface="Poppins"/>
                <a:cs typeface="Poppins"/>
                <a:sym typeface="Poppins"/>
              </a:rPr>
              <a:t>A single PCP, supported by AI agents and live telehealth specialists, carries the patient relationship.</a:t>
            </a:r>
            <a:endParaRPr b="0" sz="1035">
              <a:solidFill>
                <a:srgbClr val="3A5864"/>
              </a:solidFill>
              <a:latin typeface="Poppins"/>
              <a:ea typeface="Poppins"/>
              <a:cs typeface="Poppins"/>
              <a:sym typeface="Poppins"/>
            </a:endParaRPr>
          </a:p>
        </p:txBody>
      </p:sp>
      <p:sp>
        <p:nvSpPr>
          <p:cNvPr id="97" name="Google Shape;97;p21"/>
          <p:cNvSpPr/>
          <p:nvPr/>
        </p:nvSpPr>
        <p:spPr>
          <a:xfrm>
            <a:off x="3717194" y="4125096"/>
            <a:ext cx="2125800" cy="2922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US" sz="823">
                <a:solidFill>
                  <a:srgbClr val="004059"/>
                </a:solidFill>
                <a:latin typeface="Poppins"/>
                <a:ea typeface="Poppins"/>
                <a:cs typeface="Poppins"/>
                <a:sym typeface="Poppins"/>
              </a:rPr>
              <a:t>Frontier LLM + full patient context </a:t>
            </a:r>
            <a:r>
              <a:rPr b="0" lang="en-US" sz="823">
                <a:solidFill>
                  <a:srgbClr val="004059"/>
                </a:solidFill>
                <a:latin typeface="Poppins"/>
                <a:ea typeface="Poppins"/>
                <a:cs typeface="Poppins"/>
                <a:sym typeface="Poppins"/>
              </a:rPr>
              <a:t>— clinical, social, and functional, integrated in real time</a:t>
            </a:r>
            <a:endParaRPr b="1" sz="823">
              <a:solidFill>
                <a:srgbClr val="004059"/>
              </a:solidFill>
              <a:latin typeface="Poppins"/>
              <a:ea typeface="Poppins"/>
              <a:cs typeface="Poppins"/>
              <a:sym typeface="Poppins"/>
            </a:endParaRPr>
          </a:p>
        </p:txBody>
      </p:sp>
      <p:sp>
        <p:nvSpPr>
          <p:cNvPr id="98" name="Google Shape;98;p21"/>
          <p:cNvSpPr/>
          <p:nvPr/>
        </p:nvSpPr>
        <p:spPr>
          <a:xfrm>
            <a:off x="3717194" y="4549819"/>
            <a:ext cx="2125800" cy="2922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US" sz="800">
                <a:solidFill>
                  <a:srgbClr val="004059"/>
                </a:solidFill>
                <a:latin typeface="Poppins"/>
                <a:ea typeface="Poppins"/>
                <a:cs typeface="Poppins"/>
                <a:sym typeface="Poppins"/>
              </a:rPr>
              <a:t>One PCP, one Navigator </a:t>
            </a:r>
            <a:r>
              <a:rPr b="0" lang="en-US" sz="800">
                <a:solidFill>
                  <a:srgbClr val="004059"/>
                </a:solidFill>
                <a:latin typeface="Poppins"/>
                <a:ea typeface="Poppins"/>
                <a:cs typeface="Poppins"/>
                <a:sym typeface="Poppins"/>
              </a:rPr>
              <a:t>— fewer handoffs, deeper trust, longitudinal care</a:t>
            </a:r>
            <a:endParaRPr b="1" sz="800">
              <a:solidFill>
                <a:srgbClr val="004059"/>
              </a:solidFill>
              <a:latin typeface="Poppins"/>
              <a:ea typeface="Poppins"/>
              <a:cs typeface="Poppins"/>
              <a:sym typeface="Poppins"/>
            </a:endParaRPr>
          </a:p>
        </p:txBody>
      </p:sp>
      <p:sp>
        <p:nvSpPr>
          <p:cNvPr id="99" name="Google Shape;99;p21"/>
          <p:cNvSpPr/>
          <p:nvPr/>
        </p:nvSpPr>
        <p:spPr>
          <a:xfrm>
            <a:off x="3717194" y="4880023"/>
            <a:ext cx="2125800" cy="2922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US" sz="850">
                <a:solidFill>
                  <a:srgbClr val="004059"/>
                </a:solidFill>
                <a:latin typeface="Poppins"/>
                <a:ea typeface="Poppins"/>
                <a:cs typeface="Poppins"/>
                <a:sym typeface="Poppins"/>
              </a:rPr>
              <a:t>Telehealth specialists in-room </a:t>
            </a:r>
            <a:r>
              <a:rPr b="0" lang="en-US" sz="850">
                <a:solidFill>
                  <a:srgbClr val="004059"/>
                </a:solidFill>
                <a:latin typeface="Poppins"/>
                <a:ea typeface="Poppins"/>
                <a:cs typeface="Poppins"/>
                <a:sym typeface="Poppins"/>
              </a:rPr>
              <a:t>with the PCP for unified care plans</a:t>
            </a:r>
            <a:endParaRPr b="1" sz="850">
              <a:solidFill>
                <a:srgbClr val="004059"/>
              </a:solidFill>
              <a:latin typeface="Poppins"/>
              <a:ea typeface="Poppins"/>
              <a:cs typeface="Poppins"/>
              <a:sym typeface="Poppins"/>
            </a:endParaRPr>
          </a:p>
        </p:txBody>
      </p:sp>
      <p:sp>
        <p:nvSpPr>
          <p:cNvPr id="100" name="Google Shape;100;p21"/>
          <p:cNvSpPr/>
          <p:nvPr/>
        </p:nvSpPr>
        <p:spPr>
          <a:xfrm>
            <a:off x="3717194" y="5210216"/>
            <a:ext cx="2125800" cy="2922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US" sz="823">
                <a:solidFill>
                  <a:srgbClr val="004059"/>
                </a:solidFill>
                <a:latin typeface="Poppins"/>
                <a:ea typeface="Poppins"/>
                <a:cs typeface="Poppins"/>
                <a:sym typeface="Poppins"/>
              </a:rPr>
              <a:t>Clinician oversight </a:t>
            </a:r>
            <a:r>
              <a:rPr b="0" lang="en-US" sz="823">
                <a:solidFill>
                  <a:srgbClr val="004059"/>
                </a:solidFill>
                <a:latin typeface="Poppins"/>
                <a:ea typeface="Poppins"/>
                <a:cs typeface="Poppins"/>
                <a:sym typeface="Poppins"/>
              </a:rPr>
              <a:t>on every AI use case — exam room, at home, and population health</a:t>
            </a:r>
            <a:endParaRPr b="1" sz="823">
              <a:solidFill>
                <a:srgbClr val="004059"/>
              </a:solidFill>
              <a:latin typeface="Poppins"/>
              <a:ea typeface="Poppins"/>
              <a:cs typeface="Poppins"/>
              <a:sym typeface="Poppins"/>
            </a:endParaRPr>
          </a:p>
        </p:txBody>
      </p:sp>
      <p:sp>
        <p:nvSpPr>
          <p:cNvPr id="101" name="Google Shape;101;p21"/>
          <p:cNvSpPr/>
          <p:nvPr/>
        </p:nvSpPr>
        <p:spPr>
          <a:xfrm>
            <a:off x="6369053" y="2584647"/>
            <a:ext cx="2334900" cy="1269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US" sz="933">
                <a:solidFill>
                  <a:srgbClr val="007EA4"/>
                </a:solidFill>
                <a:latin typeface="Poppins"/>
                <a:ea typeface="Poppins"/>
                <a:cs typeface="Poppins"/>
                <a:sym typeface="Poppins"/>
              </a:rPr>
              <a:t>WHY WE WIN</a:t>
            </a:r>
            <a:endParaRPr b="1" sz="933">
              <a:solidFill>
                <a:srgbClr val="007EA4"/>
              </a:solidFill>
              <a:latin typeface="Poppins"/>
              <a:ea typeface="Poppins"/>
              <a:cs typeface="Poppins"/>
              <a:sym typeface="Poppins"/>
            </a:endParaRPr>
          </a:p>
        </p:txBody>
      </p:sp>
      <p:sp>
        <p:nvSpPr>
          <p:cNvPr id="102" name="Google Shape;102;p21"/>
          <p:cNvSpPr/>
          <p:nvPr/>
        </p:nvSpPr>
        <p:spPr>
          <a:xfrm>
            <a:off x="6369053" y="2775147"/>
            <a:ext cx="2334900" cy="4050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US" sz="1190">
                <a:solidFill>
                  <a:srgbClr val="075A85"/>
                </a:solidFill>
                <a:latin typeface="Poppins"/>
                <a:ea typeface="Poppins"/>
                <a:cs typeface="Poppins"/>
                <a:sym typeface="Poppins"/>
              </a:rPr>
              <a:t>Better unit economics, led by operators who've done it.</a:t>
            </a:r>
            <a:endParaRPr b="1" sz="1190">
              <a:solidFill>
                <a:srgbClr val="075A85"/>
              </a:solidFill>
              <a:latin typeface="Poppins"/>
              <a:ea typeface="Poppins"/>
              <a:cs typeface="Poppins"/>
              <a:sym typeface="Poppins"/>
            </a:endParaRPr>
          </a:p>
        </p:txBody>
      </p:sp>
      <p:sp>
        <p:nvSpPr>
          <p:cNvPr id="103" name="Google Shape;103;p21"/>
          <p:cNvSpPr/>
          <p:nvPr/>
        </p:nvSpPr>
        <p:spPr>
          <a:xfrm>
            <a:off x="6369053" y="3243663"/>
            <a:ext cx="2334900" cy="5112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0" lang="en-US" sz="1035">
                <a:solidFill>
                  <a:srgbClr val="3A5864"/>
                </a:solidFill>
                <a:latin typeface="Poppins"/>
                <a:ea typeface="Poppins"/>
                <a:cs typeface="Poppins"/>
                <a:sym typeface="Poppins"/>
              </a:rPr>
              <a:t>Value-based capitation is the unlock that lets us deploy AI at the center of care delivery — not just in the back office.</a:t>
            </a:r>
            <a:endParaRPr b="0" sz="1035">
              <a:solidFill>
                <a:srgbClr val="3A5864"/>
              </a:solidFill>
              <a:latin typeface="Poppins"/>
              <a:ea typeface="Poppins"/>
              <a:cs typeface="Poppins"/>
              <a:sym typeface="Poppins"/>
            </a:endParaRPr>
          </a:p>
        </p:txBody>
      </p:sp>
      <p:sp>
        <p:nvSpPr>
          <p:cNvPr id="104" name="Google Shape;104;p21"/>
          <p:cNvSpPr/>
          <p:nvPr/>
        </p:nvSpPr>
        <p:spPr>
          <a:xfrm>
            <a:off x="6369053" y="4362083"/>
            <a:ext cx="800100" cy="2160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US" sz="1388">
                <a:solidFill>
                  <a:srgbClr val="004059"/>
                </a:solidFill>
                <a:latin typeface="Poppins"/>
                <a:ea typeface="Poppins"/>
                <a:cs typeface="Poppins"/>
                <a:sym typeface="Poppins"/>
              </a:rPr>
              <a:t>20 </a:t>
            </a:r>
            <a:r>
              <a:rPr b="1" lang="en-US" sz="925">
                <a:solidFill>
                  <a:srgbClr val="007EA4"/>
                </a:solidFill>
                <a:latin typeface="Poppins"/>
                <a:ea typeface="Poppins"/>
                <a:cs typeface="Poppins"/>
                <a:sym typeface="Poppins"/>
              </a:rPr>
              <a:t>%</a:t>
            </a:r>
            <a:endParaRPr b="1" sz="1388">
              <a:solidFill>
                <a:srgbClr val="004059"/>
              </a:solidFill>
              <a:latin typeface="Poppins"/>
              <a:ea typeface="Poppins"/>
              <a:cs typeface="Poppins"/>
              <a:sym typeface="Poppins"/>
            </a:endParaRPr>
          </a:p>
        </p:txBody>
      </p:sp>
      <p:sp>
        <p:nvSpPr>
          <p:cNvPr id="105" name="Google Shape;105;p21"/>
          <p:cNvSpPr/>
          <p:nvPr/>
        </p:nvSpPr>
        <p:spPr>
          <a:xfrm>
            <a:off x="7194547" y="4343762"/>
            <a:ext cx="1492200" cy="2565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0" lang="en-US" sz="833">
                <a:solidFill>
                  <a:srgbClr val="3A5864"/>
                </a:solidFill>
                <a:latin typeface="Poppins"/>
                <a:ea typeface="Poppins"/>
                <a:cs typeface="Poppins"/>
                <a:sym typeface="Poppins"/>
              </a:rPr>
              <a:t>Lower capital required vs. comparable VBC peers</a:t>
            </a:r>
            <a:endParaRPr b="0" sz="833">
              <a:solidFill>
                <a:srgbClr val="3A5864"/>
              </a:solidFill>
              <a:latin typeface="Poppins"/>
              <a:ea typeface="Poppins"/>
              <a:cs typeface="Poppins"/>
              <a:sym typeface="Poppins"/>
            </a:endParaRPr>
          </a:p>
        </p:txBody>
      </p:sp>
      <p:sp>
        <p:nvSpPr>
          <p:cNvPr id="106" name="Google Shape;106;p21"/>
          <p:cNvSpPr/>
          <p:nvPr/>
        </p:nvSpPr>
        <p:spPr>
          <a:xfrm>
            <a:off x="6369053" y="4732758"/>
            <a:ext cx="800100" cy="2160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US" sz="1388">
                <a:solidFill>
                  <a:srgbClr val="004059"/>
                </a:solidFill>
                <a:latin typeface="Poppins"/>
                <a:ea typeface="Poppins"/>
                <a:cs typeface="Poppins"/>
                <a:sym typeface="Poppins"/>
              </a:rPr>
              <a:t>15 </a:t>
            </a:r>
            <a:r>
              <a:rPr b="1" lang="en-US" sz="925">
                <a:solidFill>
                  <a:srgbClr val="007EA4"/>
                </a:solidFill>
                <a:latin typeface="Poppins"/>
                <a:ea typeface="Poppins"/>
                <a:cs typeface="Poppins"/>
                <a:sym typeface="Poppins"/>
              </a:rPr>
              <a:t>%</a:t>
            </a:r>
            <a:endParaRPr b="1" sz="1388">
              <a:solidFill>
                <a:srgbClr val="004059"/>
              </a:solidFill>
              <a:latin typeface="Poppins"/>
              <a:ea typeface="Poppins"/>
              <a:cs typeface="Poppins"/>
              <a:sym typeface="Poppins"/>
            </a:endParaRPr>
          </a:p>
        </p:txBody>
      </p:sp>
      <p:sp>
        <p:nvSpPr>
          <p:cNvPr id="107" name="Google Shape;107;p21"/>
          <p:cNvSpPr/>
          <p:nvPr/>
        </p:nvSpPr>
        <p:spPr>
          <a:xfrm>
            <a:off x="7194552" y="4798461"/>
            <a:ext cx="1441200" cy="1587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0" lang="en-US" sz="830">
                <a:solidFill>
                  <a:srgbClr val="3A5864"/>
                </a:solidFill>
                <a:latin typeface="Poppins"/>
                <a:ea typeface="Poppins"/>
                <a:cs typeface="Poppins"/>
                <a:sym typeface="Poppins"/>
              </a:rPr>
              <a:t>Quicker to breakeven</a:t>
            </a:r>
            <a:endParaRPr b="0" sz="830">
              <a:solidFill>
                <a:srgbClr val="3A5864"/>
              </a:solidFill>
              <a:latin typeface="Poppins"/>
              <a:ea typeface="Poppins"/>
              <a:cs typeface="Poppins"/>
              <a:sym typeface="Poppins"/>
            </a:endParaRPr>
          </a:p>
        </p:txBody>
      </p:sp>
      <p:sp>
        <p:nvSpPr>
          <p:cNvPr id="108" name="Google Shape;108;p21"/>
          <p:cNvSpPr/>
          <p:nvPr/>
        </p:nvSpPr>
        <p:spPr>
          <a:xfrm>
            <a:off x="6369053" y="5071970"/>
            <a:ext cx="800100" cy="2160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US" sz="1388">
                <a:solidFill>
                  <a:srgbClr val="004059"/>
                </a:solidFill>
                <a:latin typeface="Poppins"/>
                <a:ea typeface="Poppins"/>
                <a:cs typeface="Poppins"/>
                <a:sym typeface="Poppins"/>
              </a:rPr>
              <a:t>25 </a:t>
            </a:r>
            <a:r>
              <a:rPr b="1" lang="en-US" sz="925">
                <a:solidFill>
                  <a:srgbClr val="007EA4"/>
                </a:solidFill>
                <a:latin typeface="Poppins"/>
                <a:ea typeface="Poppins"/>
                <a:cs typeface="Poppins"/>
                <a:sym typeface="Poppins"/>
              </a:rPr>
              <a:t>%</a:t>
            </a:r>
            <a:endParaRPr b="1" sz="1388">
              <a:solidFill>
                <a:srgbClr val="004059"/>
              </a:solidFill>
              <a:latin typeface="Poppins"/>
              <a:ea typeface="Poppins"/>
              <a:cs typeface="Poppins"/>
              <a:sym typeface="Poppins"/>
            </a:endParaRPr>
          </a:p>
        </p:txBody>
      </p:sp>
      <p:sp>
        <p:nvSpPr>
          <p:cNvPr id="109" name="Google Shape;109;p21"/>
          <p:cNvSpPr/>
          <p:nvPr/>
        </p:nvSpPr>
        <p:spPr>
          <a:xfrm>
            <a:off x="7194547" y="5064151"/>
            <a:ext cx="1492200" cy="2565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0" lang="en-US" sz="833">
                <a:solidFill>
                  <a:srgbClr val="3A5864"/>
                </a:solidFill>
                <a:latin typeface="Poppins"/>
                <a:ea typeface="Poppins"/>
                <a:cs typeface="Poppins"/>
                <a:sym typeface="Poppins"/>
              </a:rPr>
              <a:t>Higher 10-year profitability in our market models</a:t>
            </a:r>
            <a:endParaRPr b="0" sz="833">
              <a:solidFill>
                <a:srgbClr val="3A5864"/>
              </a:solidFill>
              <a:latin typeface="Poppins"/>
              <a:ea typeface="Poppins"/>
              <a:cs typeface="Poppins"/>
              <a:sym typeface="Poppins"/>
            </a:endParaRPr>
          </a:p>
        </p:txBody>
      </p:sp>
      <p:sp>
        <p:nvSpPr>
          <p:cNvPr id="110" name="Google Shape;110;p21"/>
          <p:cNvSpPr/>
          <p:nvPr/>
        </p:nvSpPr>
        <p:spPr>
          <a:xfrm>
            <a:off x="9182100" y="2584647"/>
            <a:ext cx="2334900" cy="1269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US" sz="933">
                <a:solidFill>
                  <a:srgbClr val="DAF2F4"/>
                </a:solidFill>
                <a:latin typeface="Poppins"/>
                <a:ea typeface="Poppins"/>
                <a:cs typeface="Poppins"/>
                <a:sym typeface="Poppins"/>
              </a:rPr>
              <a:t>THE ASK</a:t>
            </a:r>
            <a:endParaRPr b="1" sz="933">
              <a:solidFill>
                <a:srgbClr val="DAF2F4"/>
              </a:solidFill>
              <a:latin typeface="Poppins"/>
              <a:ea typeface="Poppins"/>
              <a:cs typeface="Poppins"/>
              <a:sym typeface="Poppins"/>
            </a:endParaRPr>
          </a:p>
        </p:txBody>
      </p:sp>
      <p:sp>
        <p:nvSpPr>
          <p:cNvPr id="111" name="Google Shape;111;p21"/>
          <p:cNvSpPr/>
          <p:nvPr/>
        </p:nvSpPr>
        <p:spPr>
          <a:xfrm>
            <a:off x="9182100" y="2785649"/>
            <a:ext cx="2334900" cy="4050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US" sz="1295">
                <a:solidFill>
                  <a:srgbClr val="FFFFFF"/>
                </a:solidFill>
                <a:latin typeface="Poppins"/>
                <a:ea typeface="Poppins"/>
                <a:cs typeface="Poppins"/>
                <a:sym typeface="Poppins"/>
              </a:rPr>
              <a:t>Be part of establishing the new gold-standard.</a:t>
            </a:r>
            <a:endParaRPr b="1" sz="1295">
              <a:solidFill>
                <a:srgbClr val="FFFFFF"/>
              </a:solidFill>
              <a:latin typeface="Poppins"/>
              <a:ea typeface="Poppins"/>
              <a:cs typeface="Poppins"/>
              <a:sym typeface="Poppins"/>
            </a:endParaRPr>
          </a:p>
        </p:txBody>
      </p:sp>
      <p:sp>
        <p:nvSpPr>
          <p:cNvPr id="112" name="Google Shape;112;p21"/>
          <p:cNvSpPr/>
          <p:nvPr/>
        </p:nvSpPr>
        <p:spPr>
          <a:xfrm>
            <a:off x="9182100" y="3269056"/>
            <a:ext cx="1106100" cy="4317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US" sz="2720">
                <a:solidFill>
                  <a:srgbClr val="FFFFFF"/>
                </a:solidFill>
                <a:latin typeface="Poppins"/>
                <a:ea typeface="Poppins"/>
                <a:cs typeface="Poppins"/>
                <a:sym typeface="Poppins"/>
              </a:rPr>
              <a:t>$15M</a:t>
            </a:r>
            <a:endParaRPr b="1" sz="2720">
              <a:solidFill>
                <a:srgbClr val="FFFFFF"/>
              </a:solidFill>
              <a:latin typeface="Poppins"/>
              <a:ea typeface="Poppins"/>
              <a:cs typeface="Poppins"/>
              <a:sym typeface="Poppins"/>
            </a:endParaRPr>
          </a:p>
        </p:txBody>
      </p:sp>
      <p:sp>
        <p:nvSpPr>
          <p:cNvPr id="113" name="Google Shape;113;p21"/>
          <p:cNvSpPr/>
          <p:nvPr/>
        </p:nvSpPr>
        <p:spPr>
          <a:xfrm>
            <a:off x="10326148" y="3516706"/>
            <a:ext cx="981600" cy="1587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US" sz="1018">
                <a:solidFill>
                  <a:srgbClr val="BFE598"/>
                </a:solidFill>
                <a:latin typeface="Poppins"/>
                <a:ea typeface="Poppins"/>
                <a:cs typeface="Poppins"/>
                <a:sym typeface="Poppins"/>
              </a:rPr>
              <a:t>SEED ROUND</a:t>
            </a:r>
            <a:endParaRPr b="1" sz="1018">
              <a:solidFill>
                <a:srgbClr val="BFE598"/>
              </a:solidFill>
              <a:latin typeface="Poppins"/>
              <a:ea typeface="Poppins"/>
              <a:cs typeface="Poppins"/>
              <a:sym typeface="Poppins"/>
            </a:endParaRPr>
          </a:p>
        </p:txBody>
      </p:sp>
      <p:sp>
        <p:nvSpPr>
          <p:cNvPr id="114" name="Google Shape;114;p21"/>
          <p:cNvSpPr/>
          <p:nvPr/>
        </p:nvSpPr>
        <p:spPr>
          <a:xfrm>
            <a:off x="9182100" y="3764356"/>
            <a:ext cx="2334900" cy="1332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US" sz="833">
                <a:solidFill>
                  <a:srgbClr val="DAF2F4"/>
                </a:solidFill>
                <a:latin typeface="Poppins"/>
                <a:ea typeface="Poppins"/>
                <a:cs typeface="Poppins"/>
                <a:sym typeface="Poppins"/>
              </a:rPr>
              <a:t>CLOSING MARCH 2027</a:t>
            </a:r>
            <a:endParaRPr b="1" sz="833">
              <a:solidFill>
                <a:srgbClr val="DAF2F4"/>
              </a:solidFill>
              <a:latin typeface="Poppins"/>
              <a:ea typeface="Poppins"/>
              <a:cs typeface="Poppins"/>
              <a:sym typeface="Poppins"/>
            </a:endParaRPr>
          </a:p>
        </p:txBody>
      </p:sp>
      <p:sp>
        <p:nvSpPr>
          <p:cNvPr id="115" name="Google Shape;115;p21"/>
          <p:cNvSpPr/>
          <p:nvPr/>
        </p:nvSpPr>
        <p:spPr>
          <a:xfrm>
            <a:off x="9385297" y="4090382"/>
            <a:ext cx="2125800" cy="2382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0" lang="en-US" sz="823">
                <a:solidFill>
                  <a:srgbClr val="DAF2F4"/>
                </a:solidFill>
                <a:latin typeface="Poppins"/>
                <a:ea typeface="Poppins"/>
                <a:cs typeface="Poppins"/>
                <a:sym typeface="Poppins"/>
              </a:rPr>
              <a:t>Open </a:t>
            </a:r>
            <a:r>
              <a:rPr lang="en-US" sz="823">
                <a:solidFill>
                  <a:srgbClr val="DAF2F4"/>
                </a:solidFill>
                <a:latin typeface="Poppins"/>
                <a:ea typeface="Poppins"/>
                <a:cs typeface="Poppins"/>
                <a:sym typeface="Poppins"/>
              </a:rPr>
              <a:t>three </a:t>
            </a:r>
            <a:r>
              <a:rPr b="1" lang="en-US" sz="823">
                <a:solidFill>
                  <a:srgbClr val="FFFFFF"/>
                </a:solidFill>
                <a:latin typeface="Poppins"/>
                <a:ea typeface="Poppins"/>
                <a:cs typeface="Poppins"/>
                <a:sym typeface="Poppins"/>
              </a:rPr>
              <a:t>Primary Care 3.0 </a:t>
            </a:r>
            <a:r>
              <a:rPr b="0" lang="en-US" sz="823">
                <a:solidFill>
                  <a:srgbClr val="DAF2F4"/>
                </a:solidFill>
                <a:latin typeface="Poppins"/>
                <a:ea typeface="Poppins"/>
                <a:cs typeface="Poppins"/>
                <a:sym typeface="Poppins"/>
              </a:rPr>
              <a:t>health centers</a:t>
            </a:r>
            <a:endParaRPr b="0" sz="823">
              <a:solidFill>
                <a:srgbClr val="DAF2F4"/>
              </a:solidFill>
              <a:latin typeface="Poppins"/>
              <a:ea typeface="Poppins"/>
              <a:cs typeface="Poppins"/>
              <a:sym typeface="Poppins"/>
            </a:endParaRPr>
          </a:p>
        </p:txBody>
      </p:sp>
      <p:sp>
        <p:nvSpPr>
          <p:cNvPr id="116" name="Google Shape;116;p21"/>
          <p:cNvSpPr/>
          <p:nvPr/>
        </p:nvSpPr>
        <p:spPr>
          <a:xfrm>
            <a:off x="9385297" y="4420860"/>
            <a:ext cx="2125800" cy="2922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0" lang="en-US" sz="800">
                <a:solidFill>
                  <a:srgbClr val="DAF2F4"/>
                </a:solidFill>
                <a:latin typeface="Poppins"/>
                <a:ea typeface="Poppins"/>
                <a:cs typeface="Poppins"/>
                <a:sym typeface="Poppins"/>
              </a:rPr>
              <a:t>Build SquareOne, the </a:t>
            </a:r>
            <a:r>
              <a:rPr b="1" lang="en-US" sz="800">
                <a:solidFill>
                  <a:srgbClr val="FFFFFF"/>
                </a:solidFill>
                <a:latin typeface="Poppins"/>
                <a:ea typeface="Poppins"/>
                <a:cs typeface="Poppins"/>
                <a:sym typeface="Poppins"/>
              </a:rPr>
              <a:t>proprietary tech </a:t>
            </a:r>
            <a:r>
              <a:rPr b="0" lang="en-US" sz="800">
                <a:solidFill>
                  <a:srgbClr val="DAF2F4"/>
                </a:solidFill>
                <a:latin typeface="Poppins"/>
                <a:ea typeface="Poppins"/>
                <a:cs typeface="Poppins"/>
                <a:sym typeface="Poppins"/>
              </a:rPr>
              <a:t>stack</a:t>
            </a:r>
            <a:endParaRPr b="0" sz="800">
              <a:solidFill>
                <a:srgbClr val="DAF2F4"/>
              </a:solidFill>
              <a:latin typeface="Poppins"/>
              <a:ea typeface="Poppins"/>
              <a:cs typeface="Poppins"/>
              <a:sym typeface="Poppins"/>
            </a:endParaRPr>
          </a:p>
        </p:txBody>
      </p:sp>
      <p:sp>
        <p:nvSpPr>
          <p:cNvPr id="117" name="Google Shape;117;p21"/>
          <p:cNvSpPr/>
          <p:nvPr/>
        </p:nvSpPr>
        <p:spPr>
          <a:xfrm>
            <a:off x="9385297" y="4751063"/>
            <a:ext cx="2125800" cy="2922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lang="en-US" sz="800">
                <a:solidFill>
                  <a:srgbClr val="DAF2F4"/>
                </a:solidFill>
                <a:latin typeface="Poppins"/>
                <a:ea typeface="Poppins"/>
                <a:cs typeface="Poppins"/>
                <a:sym typeface="Poppins"/>
              </a:rPr>
              <a:t>Launch </a:t>
            </a:r>
            <a:r>
              <a:rPr b="1" lang="en-US" sz="800">
                <a:solidFill>
                  <a:srgbClr val="DAF2F4"/>
                </a:solidFill>
                <a:latin typeface="Poppins"/>
                <a:ea typeface="Poppins"/>
                <a:cs typeface="Poppins"/>
                <a:sym typeface="Poppins"/>
              </a:rPr>
              <a:t>automated Central Operations</a:t>
            </a:r>
            <a:endParaRPr b="1" sz="800">
              <a:solidFill>
                <a:srgbClr val="DAF2F4"/>
              </a:solidFill>
              <a:latin typeface="Poppins"/>
              <a:ea typeface="Poppins"/>
              <a:cs typeface="Poppins"/>
              <a:sym typeface="Poppins"/>
            </a:endParaRPr>
          </a:p>
        </p:txBody>
      </p:sp>
      <p:sp>
        <p:nvSpPr>
          <p:cNvPr id="118" name="Google Shape;118;p21"/>
          <p:cNvSpPr/>
          <p:nvPr/>
        </p:nvSpPr>
        <p:spPr>
          <a:xfrm>
            <a:off x="558800" y="355600"/>
            <a:ext cx="11406600" cy="1905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US" sz="1100">
                <a:solidFill>
                  <a:srgbClr val="007EA4"/>
                </a:solidFill>
                <a:latin typeface="Poppins"/>
                <a:ea typeface="Poppins"/>
                <a:cs typeface="Poppins"/>
                <a:sym typeface="Poppins"/>
              </a:rPr>
              <a:t>EXECUTIVE SUMMARY</a:t>
            </a:r>
            <a:endParaRPr b="1" sz="1100">
              <a:solidFill>
                <a:srgbClr val="007EA4"/>
              </a:solidFill>
              <a:latin typeface="Poppins"/>
              <a:ea typeface="Poppins"/>
              <a:cs typeface="Poppins"/>
              <a:sym typeface="Poppins"/>
            </a:endParaRPr>
          </a:p>
        </p:txBody>
      </p:sp>
      <p:sp>
        <p:nvSpPr>
          <p:cNvPr id="119" name="Google Shape;119;p21"/>
          <p:cNvSpPr/>
          <p:nvPr/>
        </p:nvSpPr>
        <p:spPr>
          <a:xfrm>
            <a:off x="558800" y="682817"/>
            <a:ext cx="9810900" cy="8220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1" lang="en-US" sz="2600">
                <a:solidFill>
                  <a:srgbClr val="075A85"/>
                </a:solidFill>
                <a:latin typeface="Poppins"/>
                <a:ea typeface="Poppins"/>
                <a:cs typeface="Poppins"/>
                <a:sym typeface="Poppins"/>
              </a:rPr>
              <a:t>Town Square Health is</a:t>
            </a:r>
            <a:r>
              <a:rPr b="1" lang="en-US" sz="2600">
                <a:solidFill>
                  <a:srgbClr val="004059"/>
                </a:solidFill>
                <a:latin typeface="Poppins"/>
                <a:ea typeface="Poppins"/>
                <a:cs typeface="Poppins"/>
                <a:sym typeface="Poppins"/>
              </a:rPr>
              <a:t> </a:t>
            </a:r>
            <a:r>
              <a:rPr b="1" lang="en-US" sz="2600">
                <a:solidFill>
                  <a:srgbClr val="007EA4"/>
                </a:solidFill>
                <a:latin typeface="Poppins"/>
                <a:ea typeface="Poppins"/>
                <a:cs typeface="Poppins"/>
                <a:sym typeface="Poppins"/>
              </a:rPr>
              <a:t>Primary Care 3.0 </a:t>
            </a:r>
            <a:r>
              <a:rPr b="1" lang="en-US" sz="2600">
                <a:solidFill>
                  <a:srgbClr val="075A85"/>
                </a:solidFill>
                <a:latin typeface="Poppins"/>
                <a:ea typeface="Poppins"/>
                <a:cs typeface="Poppins"/>
                <a:sym typeface="Poppins"/>
              </a:rPr>
              <a:t>for Medicare</a:t>
            </a:r>
            <a:endParaRPr b="1" sz="2600">
              <a:solidFill>
                <a:srgbClr val="075A85"/>
              </a:solidFill>
              <a:latin typeface="Poppins"/>
              <a:ea typeface="Poppins"/>
              <a:cs typeface="Poppins"/>
              <a:sym typeface="Poppins"/>
            </a:endParaRPr>
          </a:p>
        </p:txBody>
      </p:sp>
      <p:sp>
        <p:nvSpPr>
          <p:cNvPr id="120" name="Google Shape;120;p21"/>
          <p:cNvSpPr/>
          <p:nvPr/>
        </p:nvSpPr>
        <p:spPr>
          <a:xfrm>
            <a:off x="558800" y="1435008"/>
            <a:ext cx="9810900" cy="4674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0" lang="en-US">
                <a:solidFill>
                  <a:srgbClr val="3A5864"/>
                </a:solidFill>
                <a:latin typeface="Poppins"/>
                <a:ea typeface="Poppins"/>
                <a:cs typeface="Poppins"/>
                <a:sym typeface="Poppins"/>
              </a:rPr>
              <a:t>Physician-led and tech-industry built. We pair a </a:t>
            </a:r>
            <a:r>
              <a:rPr b="1" lang="en-US">
                <a:solidFill>
                  <a:srgbClr val="075A85"/>
                </a:solidFill>
                <a:latin typeface="Poppins"/>
                <a:ea typeface="Poppins"/>
                <a:cs typeface="Poppins"/>
                <a:sym typeface="Poppins"/>
              </a:rPr>
              <a:t>frontier LLM </a:t>
            </a:r>
            <a:r>
              <a:rPr b="0" lang="en-US">
                <a:solidFill>
                  <a:srgbClr val="3A5864"/>
                </a:solidFill>
                <a:latin typeface="Poppins"/>
                <a:ea typeface="Poppins"/>
                <a:cs typeface="Poppins"/>
                <a:sym typeface="Poppins"/>
              </a:rPr>
              <a:t>with a </a:t>
            </a:r>
            <a:r>
              <a:rPr b="1" lang="en-US">
                <a:solidFill>
                  <a:srgbClr val="075A85"/>
                </a:solidFill>
                <a:latin typeface="Poppins"/>
                <a:ea typeface="Poppins"/>
                <a:cs typeface="Poppins"/>
                <a:sym typeface="Poppins"/>
              </a:rPr>
              <a:t>simplified care team</a:t>
            </a:r>
            <a:r>
              <a:rPr b="1" lang="en-US">
                <a:solidFill>
                  <a:srgbClr val="004059"/>
                </a:solidFill>
                <a:latin typeface="Poppins"/>
                <a:ea typeface="Poppins"/>
                <a:cs typeface="Poppins"/>
                <a:sym typeface="Poppins"/>
              </a:rPr>
              <a:t> </a:t>
            </a:r>
            <a:r>
              <a:rPr b="0" lang="en-US">
                <a:solidFill>
                  <a:srgbClr val="3A5864"/>
                </a:solidFill>
                <a:latin typeface="Poppins"/>
                <a:ea typeface="Poppins"/>
                <a:cs typeface="Poppins"/>
                <a:sym typeface="Poppins"/>
              </a:rPr>
              <a:t>— one PCP and one Navigator — to deliver a new gold standard of primary care to a market still underserved by advanced value-based care.</a:t>
            </a:r>
            <a:endParaRPr b="0">
              <a:solidFill>
                <a:srgbClr val="3A5864"/>
              </a:solidFill>
              <a:latin typeface="Poppins"/>
              <a:ea typeface="Poppins"/>
              <a:cs typeface="Poppins"/>
              <a:sym typeface="Poppins"/>
            </a:endParaRPr>
          </a:p>
        </p:txBody>
      </p:sp>
      <p:sp>
        <p:nvSpPr>
          <p:cNvPr id="121" name="Google Shape;121;p21"/>
          <p:cNvSpPr/>
          <p:nvPr/>
        </p:nvSpPr>
        <p:spPr>
          <a:xfrm>
            <a:off x="9380162" y="5060998"/>
            <a:ext cx="2125800" cy="292200"/>
          </a:xfrm>
          <a:prstGeom prst="rect">
            <a:avLst/>
          </a:prstGeom>
          <a:solidFill>
            <a:srgbClr val="000000">
              <a:alpha val="0"/>
            </a:srgbClr>
          </a:solidFill>
          <a:ln>
            <a:noFill/>
          </a:ln>
        </p:spPr>
        <p:txBody>
          <a:bodyPr anchorCtr="0" anchor="t" bIns="0" lIns="0" spcFirstLastPara="1" rIns="0" wrap="square" tIns="0">
            <a:noAutofit/>
          </a:bodyPr>
          <a:lstStyle/>
          <a:p>
            <a:pPr indent="0" lvl="0" marL="0" rtl="0" algn="l">
              <a:spcBef>
                <a:spcPts val="0"/>
              </a:spcBef>
              <a:spcAft>
                <a:spcPts val="0"/>
              </a:spcAft>
              <a:buNone/>
            </a:pPr>
            <a:r>
              <a:rPr b="0" lang="en-US" sz="800">
                <a:solidFill>
                  <a:srgbClr val="DAF2F4"/>
                </a:solidFill>
                <a:latin typeface="Poppins"/>
                <a:ea typeface="Poppins"/>
                <a:cs typeface="Poppins"/>
                <a:sym typeface="Poppins"/>
              </a:rPr>
              <a:t>Recruit </a:t>
            </a:r>
            <a:r>
              <a:rPr lang="en-US" sz="800">
                <a:solidFill>
                  <a:srgbClr val="DAF2F4"/>
                </a:solidFill>
                <a:latin typeface="Poppins"/>
                <a:ea typeface="Poppins"/>
                <a:cs typeface="Poppins"/>
                <a:sym typeface="Poppins"/>
              </a:rPr>
              <a:t>C</a:t>
            </a:r>
            <a:r>
              <a:rPr b="0" lang="en-US" sz="800">
                <a:solidFill>
                  <a:srgbClr val="DAF2F4"/>
                </a:solidFill>
                <a:latin typeface="Poppins"/>
                <a:ea typeface="Poppins"/>
                <a:cs typeface="Poppins"/>
                <a:sym typeface="Poppins"/>
              </a:rPr>
              <a:t>linicians</a:t>
            </a:r>
            <a:r>
              <a:rPr lang="en-US" sz="800">
                <a:solidFill>
                  <a:srgbClr val="DAF2F4"/>
                </a:solidFill>
                <a:latin typeface="Poppins"/>
                <a:ea typeface="Poppins"/>
                <a:cs typeface="Poppins"/>
                <a:sym typeface="Poppins"/>
              </a:rPr>
              <a:t>, </a:t>
            </a:r>
            <a:r>
              <a:rPr b="0" lang="en-US" sz="800">
                <a:solidFill>
                  <a:srgbClr val="DAF2F4"/>
                </a:solidFill>
                <a:latin typeface="Poppins"/>
                <a:ea typeface="Poppins"/>
                <a:cs typeface="Poppins"/>
                <a:sym typeface="Poppins"/>
              </a:rPr>
              <a:t>Navigators and </a:t>
            </a:r>
            <a:r>
              <a:rPr lang="en-US" sz="800">
                <a:solidFill>
                  <a:srgbClr val="DAF2F4"/>
                </a:solidFill>
                <a:latin typeface="Poppins"/>
                <a:ea typeface="Poppins"/>
                <a:cs typeface="Poppins"/>
                <a:sym typeface="Poppins"/>
              </a:rPr>
              <a:t>G</a:t>
            </a:r>
            <a:r>
              <a:rPr b="0" lang="en-US" sz="800">
                <a:solidFill>
                  <a:srgbClr val="DAF2F4"/>
                </a:solidFill>
                <a:latin typeface="Poppins"/>
                <a:ea typeface="Poppins"/>
                <a:cs typeface="Poppins"/>
                <a:sym typeface="Poppins"/>
              </a:rPr>
              <a:t>rowth teams</a:t>
            </a:r>
            <a:endParaRPr b="0" sz="800">
              <a:solidFill>
                <a:srgbClr val="DAF2F4"/>
              </a:solidFill>
              <a:latin typeface="Poppins"/>
              <a:ea typeface="Poppins"/>
              <a:cs typeface="Poppins"/>
              <a:sym typeface="Poppins"/>
            </a:endParaRPr>
          </a:p>
        </p:txBody>
      </p:sp>
      <p:sp>
        <p:nvSpPr>
          <p:cNvPr id="122" name="Google Shape;122;p21"/>
          <p:cNvSpPr/>
          <p:nvPr/>
        </p:nvSpPr>
        <p:spPr>
          <a:xfrm>
            <a:off x="9176966" y="5117901"/>
            <a:ext cx="114300" cy="114300"/>
          </a:xfrm>
          <a:prstGeom prst="ellipse">
            <a:avLst/>
          </a:prstGeom>
          <a:noFill/>
          <a:ln cap="flat" cmpd="sng" w="19050">
            <a:solidFill>
              <a:srgbClr val="DAF2F4"/>
            </a:solidFill>
            <a:prstDash val="solid"/>
            <a:round/>
            <a:headEnd len="sm" w="sm" type="none"/>
            <a:tailEnd len="sm" w="sm" type="none"/>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pic>
        <p:nvPicPr>
          <p:cNvPr id="128" name="Google Shape;128;p22"/>
          <p:cNvPicPr preferRelativeResize="0"/>
          <p:nvPr/>
        </p:nvPicPr>
        <p:blipFill rotWithShape="1">
          <a:blip r:embed="rId3">
            <a:alphaModFix/>
          </a:blip>
          <a:srcRect b="0" l="0" r="0" t="0"/>
          <a:stretch/>
        </p:blipFill>
        <p:spPr>
          <a:xfrm>
            <a:off x="-449354" y="-270653"/>
            <a:ext cx="12991253" cy="7315199"/>
          </a:xfrm>
          <a:prstGeom prst="rect">
            <a:avLst/>
          </a:prstGeom>
          <a:noFill/>
          <a:ln>
            <a:noFill/>
          </a:ln>
        </p:spPr>
      </p:pic>
      <p:sp>
        <p:nvSpPr>
          <p:cNvPr id="129" name="Google Shape;129;p22"/>
          <p:cNvSpPr txBox="1"/>
          <p:nvPr/>
        </p:nvSpPr>
        <p:spPr>
          <a:xfrm>
            <a:off x="166600" y="4185250"/>
            <a:ext cx="91395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500"/>
              <a:buFont typeface="Arial"/>
              <a:buNone/>
            </a:pPr>
            <a:r>
              <a:rPr b="1" lang="en-US" sz="3500">
                <a:solidFill>
                  <a:srgbClr val="00B6D3"/>
                </a:solidFill>
                <a:latin typeface="Poppins"/>
                <a:ea typeface="Poppins"/>
                <a:cs typeface="Poppins"/>
                <a:sym typeface="Poppins"/>
              </a:rPr>
              <a:t>Primary Care 3.0</a:t>
            </a:r>
            <a:r>
              <a:rPr lang="en-US" sz="3500">
                <a:solidFill>
                  <a:srgbClr val="00B6D3"/>
                </a:solidFill>
                <a:latin typeface="Poppins"/>
                <a:ea typeface="Poppins"/>
                <a:cs typeface="Poppins"/>
                <a:sym typeface="Poppins"/>
              </a:rPr>
              <a:t> </a:t>
            </a:r>
            <a:r>
              <a:rPr lang="en-US" sz="3500">
                <a:solidFill>
                  <a:schemeClr val="lt1"/>
                </a:solidFill>
                <a:latin typeface="Poppins"/>
                <a:ea typeface="Poppins"/>
                <a:cs typeface="Poppins"/>
                <a:sym typeface="Poppins"/>
              </a:rPr>
              <a:t>- A new chassis for driving VBC results in Medicare </a:t>
            </a:r>
            <a:endParaRPr i="0" sz="3500" u="none" cap="none" strike="noStrike">
              <a:solidFill>
                <a:schemeClr val="lt1"/>
              </a:solidFill>
              <a:latin typeface="Poppins"/>
              <a:ea typeface="Poppins"/>
              <a:cs typeface="Poppins"/>
              <a:sym typeface="Poppins"/>
            </a:endParaRPr>
          </a:p>
        </p:txBody>
      </p:sp>
      <p:pic>
        <p:nvPicPr>
          <p:cNvPr id="130" name="Google Shape;130;p22" title="TSH-Logomark-darkbg-white.png"/>
          <p:cNvPicPr preferRelativeResize="0"/>
          <p:nvPr/>
        </p:nvPicPr>
        <p:blipFill>
          <a:blip r:embed="rId4">
            <a:alphaModFix/>
          </a:blip>
          <a:stretch>
            <a:fillRect/>
          </a:stretch>
        </p:blipFill>
        <p:spPr>
          <a:xfrm>
            <a:off x="419100" y="464325"/>
            <a:ext cx="1255850" cy="12382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descr="A map of a city&#10;&#10;AI-generated content may be incorrect." id="136" name="Google Shape;136;p23"/>
          <p:cNvPicPr preferRelativeResize="0"/>
          <p:nvPr/>
        </p:nvPicPr>
        <p:blipFill rotWithShape="1">
          <a:blip r:embed="rId3">
            <a:alphaModFix amt="10000"/>
          </a:blip>
          <a:srcRect b="2866" l="3052" r="3043" t="2857"/>
          <a:stretch/>
        </p:blipFill>
        <p:spPr>
          <a:xfrm flipH="1">
            <a:off x="0" y="0"/>
            <a:ext cx="12192000" cy="6857999"/>
          </a:xfrm>
          <a:prstGeom prst="rect">
            <a:avLst/>
          </a:prstGeom>
          <a:noFill/>
          <a:ln>
            <a:noFill/>
          </a:ln>
        </p:spPr>
      </p:pic>
      <p:cxnSp>
        <p:nvCxnSpPr>
          <p:cNvPr id="137" name="Google Shape;137;p23"/>
          <p:cNvCxnSpPr/>
          <p:nvPr/>
        </p:nvCxnSpPr>
        <p:spPr>
          <a:xfrm rot="10800000">
            <a:off x="419119" y="6465972"/>
            <a:ext cx="10741800" cy="29100"/>
          </a:xfrm>
          <a:prstGeom prst="straightConnector1">
            <a:avLst/>
          </a:prstGeom>
          <a:noFill/>
          <a:ln cap="flat" cmpd="sng" w="12700">
            <a:solidFill>
              <a:srgbClr val="075A85"/>
            </a:solidFill>
            <a:prstDash val="solid"/>
            <a:round/>
            <a:headEnd len="sm" w="sm" type="none"/>
            <a:tailEnd len="sm" w="sm" type="none"/>
          </a:ln>
        </p:spPr>
      </p:cxnSp>
      <p:pic>
        <p:nvPicPr>
          <p:cNvPr id="138" name="Google Shape;138;p23" title="68_0098.png"/>
          <p:cNvPicPr preferRelativeResize="0"/>
          <p:nvPr/>
        </p:nvPicPr>
        <p:blipFill rotWithShape="1">
          <a:blip r:embed="rId4">
            <a:alphaModFix/>
          </a:blip>
          <a:srcRect b="12732" l="14200" r="12732" t="12732"/>
          <a:stretch/>
        </p:blipFill>
        <p:spPr>
          <a:xfrm flipH="1">
            <a:off x="3892824" y="1940061"/>
            <a:ext cx="2655176" cy="2708526"/>
          </a:xfrm>
          <a:prstGeom prst="rect">
            <a:avLst/>
          </a:prstGeom>
          <a:noFill/>
          <a:ln>
            <a:noFill/>
          </a:ln>
        </p:spPr>
      </p:pic>
      <p:pic>
        <p:nvPicPr>
          <p:cNvPr id="139" name="Google Shape;139;p23" title="OSH_Logo.png"/>
          <p:cNvPicPr preferRelativeResize="0"/>
          <p:nvPr/>
        </p:nvPicPr>
        <p:blipFill rotWithShape="1">
          <a:blip r:embed="rId5">
            <a:alphaModFix/>
          </a:blip>
          <a:srcRect b="0" l="0" r="0" t="0"/>
          <a:stretch/>
        </p:blipFill>
        <p:spPr>
          <a:xfrm>
            <a:off x="2269542" y="4109768"/>
            <a:ext cx="1070298" cy="354980"/>
          </a:xfrm>
          <a:prstGeom prst="rect">
            <a:avLst/>
          </a:prstGeom>
          <a:noFill/>
          <a:ln>
            <a:noFill/>
          </a:ln>
        </p:spPr>
      </p:pic>
      <p:pic>
        <p:nvPicPr>
          <p:cNvPr id="140" name="Google Shape;140;p23" title="MASTER_BRAND_HORIZONTAL_FULL_COLOR-1667940997953.png"/>
          <p:cNvPicPr preferRelativeResize="0"/>
          <p:nvPr/>
        </p:nvPicPr>
        <p:blipFill rotWithShape="1">
          <a:blip r:embed="rId6">
            <a:alphaModFix/>
          </a:blip>
          <a:srcRect b="21786" l="8427" r="8427" t="21786"/>
          <a:stretch/>
        </p:blipFill>
        <p:spPr>
          <a:xfrm>
            <a:off x="1303784" y="3689355"/>
            <a:ext cx="1392645" cy="354981"/>
          </a:xfrm>
          <a:prstGeom prst="rect">
            <a:avLst/>
          </a:prstGeom>
          <a:noFill/>
          <a:ln>
            <a:noFill/>
          </a:ln>
        </p:spPr>
      </p:pic>
      <p:pic>
        <p:nvPicPr>
          <p:cNvPr id="141" name="Google Shape;141;p23" title="Nwq-VillageMD-Logo-Website.png"/>
          <p:cNvPicPr preferRelativeResize="0"/>
          <p:nvPr/>
        </p:nvPicPr>
        <p:blipFill rotWithShape="1">
          <a:blip r:embed="rId7">
            <a:alphaModFix/>
          </a:blip>
          <a:srcRect b="0" l="0" r="0" t="0"/>
          <a:stretch/>
        </p:blipFill>
        <p:spPr>
          <a:xfrm>
            <a:off x="579050" y="3239920"/>
            <a:ext cx="1392650" cy="346342"/>
          </a:xfrm>
          <a:prstGeom prst="rect">
            <a:avLst/>
          </a:prstGeom>
          <a:noFill/>
          <a:ln>
            <a:noFill/>
          </a:ln>
        </p:spPr>
      </p:pic>
      <p:sp>
        <p:nvSpPr>
          <p:cNvPr id="142" name="Google Shape;142;p23"/>
          <p:cNvSpPr txBox="1"/>
          <p:nvPr/>
        </p:nvSpPr>
        <p:spPr>
          <a:xfrm>
            <a:off x="419125" y="2108225"/>
            <a:ext cx="3729900" cy="96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rgbClr val="00B6D3"/>
                </a:solidFill>
                <a:latin typeface="Poppins"/>
                <a:ea typeface="Poppins"/>
                <a:cs typeface="Poppins"/>
                <a:sym typeface="Poppins"/>
              </a:rPr>
              <a:t>Primary Care 2.0 was a step change</a:t>
            </a:r>
            <a:endParaRPr sz="2800">
              <a:solidFill>
                <a:srgbClr val="00B6D3"/>
              </a:solidFill>
              <a:latin typeface="Poppins"/>
              <a:ea typeface="Poppins"/>
              <a:cs typeface="Poppins"/>
              <a:sym typeface="Poppins"/>
            </a:endParaRPr>
          </a:p>
        </p:txBody>
      </p:sp>
      <p:sp>
        <p:nvSpPr>
          <p:cNvPr id="143" name="Google Shape;143;p23"/>
          <p:cNvSpPr txBox="1"/>
          <p:nvPr/>
        </p:nvSpPr>
        <p:spPr>
          <a:xfrm>
            <a:off x="7306581" y="2108222"/>
            <a:ext cx="3783300" cy="11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chemeClr val="dk2"/>
                </a:solidFill>
                <a:latin typeface="Poppins"/>
                <a:ea typeface="Poppins"/>
                <a:cs typeface="Poppins"/>
                <a:sym typeface="Poppins"/>
              </a:rPr>
              <a:t>Primary Care 3.0 is a generational </a:t>
            </a:r>
            <a:r>
              <a:rPr b="1" lang="en-US" sz="2800">
                <a:solidFill>
                  <a:schemeClr val="dk2"/>
                </a:solidFill>
                <a:latin typeface="Poppins"/>
                <a:ea typeface="Poppins"/>
                <a:cs typeface="Poppins"/>
                <a:sym typeface="Poppins"/>
              </a:rPr>
              <a:t>leap</a:t>
            </a:r>
            <a:endParaRPr b="1" sz="2800">
              <a:solidFill>
                <a:schemeClr val="dk2"/>
              </a:solidFill>
              <a:latin typeface="Poppins"/>
              <a:ea typeface="Poppins"/>
              <a:cs typeface="Poppins"/>
              <a:sym typeface="Poppins"/>
            </a:endParaRPr>
          </a:p>
        </p:txBody>
      </p:sp>
      <p:grpSp>
        <p:nvGrpSpPr>
          <p:cNvPr id="144" name="Google Shape;144;p23"/>
          <p:cNvGrpSpPr/>
          <p:nvPr/>
        </p:nvGrpSpPr>
        <p:grpSpPr>
          <a:xfrm>
            <a:off x="7070072" y="3233953"/>
            <a:ext cx="4143457" cy="1230787"/>
            <a:chOff x="7556000" y="4827699"/>
            <a:chExt cx="4282200" cy="1272000"/>
          </a:xfrm>
        </p:grpSpPr>
        <p:sp>
          <p:nvSpPr>
            <p:cNvPr id="145" name="Google Shape;145;p23"/>
            <p:cNvSpPr/>
            <p:nvPr/>
          </p:nvSpPr>
          <p:spPr>
            <a:xfrm>
              <a:off x="7556000" y="4827699"/>
              <a:ext cx="4282200" cy="1272000"/>
            </a:xfrm>
            <a:prstGeom prst="roundRect">
              <a:avLst>
                <a:gd fmla="val 16667" name="adj"/>
              </a:avLst>
            </a:prstGeom>
            <a:solidFill>
              <a:srgbClr val="075A85"/>
            </a:solidFill>
            <a:ln cap="flat" cmpd="sng" w="36875">
              <a:solidFill>
                <a:srgbClr val="93C47D"/>
              </a:solidFill>
              <a:prstDash val="solid"/>
              <a:round/>
              <a:headEnd len="sm" w="sm" type="none"/>
              <a:tailEnd len="sm" w="sm" type="none"/>
            </a:ln>
          </p:spPr>
          <p:txBody>
            <a:bodyPr anchorCtr="0" anchor="ctr" bIns="88475" lIns="88475" spcFirstLastPara="1" rIns="88475" wrap="square" tIns="88475">
              <a:noAutofit/>
            </a:bodyPr>
            <a:lstStyle/>
            <a:p>
              <a:pPr indent="0" lvl="0" marL="0" rtl="0" algn="ctr">
                <a:spcBef>
                  <a:spcPts val="0"/>
                </a:spcBef>
                <a:spcAft>
                  <a:spcPts val="0"/>
                </a:spcAft>
                <a:buNone/>
              </a:pPr>
              <a:r>
                <a:t/>
              </a:r>
              <a:endParaRPr sz="1355">
                <a:latin typeface="Calibri"/>
                <a:ea typeface="Calibri"/>
                <a:cs typeface="Calibri"/>
                <a:sym typeface="Calibri"/>
              </a:endParaRPr>
            </a:p>
          </p:txBody>
        </p:sp>
        <p:pic>
          <p:nvPicPr>
            <p:cNvPr id="146" name="Google Shape;146;p23" title="TSH-Logo-darkbg-horizontal-2color-tagline-centered.png"/>
            <p:cNvPicPr preferRelativeResize="0"/>
            <p:nvPr/>
          </p:nvPicPr>
          <p:blipFill>
            <a:blip r:embed="rId8">
              <a:alphaModFix/>
            </a:blip>
            <a:stretch>
              <a:fillRect/>
            </a:stretch>
          </p:blipFill>
          <p:spPr>
            <a:xfrm>
              <a:off x="7741248" y="5006913"/>
              <a:ext cx="3911725" cy="798325"/>
            </a:xfrm>
            <a:prstGeom prst="rect">
              <a:avLst/>
            </a:prstGeom>
            <a:noFill/>
            <a:ln>
              <a:noFill/>
            </a:ln>
          </p:spPr>
        </p:pic>
      </p:grpSp>
      <p:pic>
        <p:nvPicPr>
          <p:cNvPr id="147" name="Google Shape;147;p23" title="TSH-Logomark-lightbg-2color.png"/>
          <p:cNvPicPr preferRelativeResize="0"/>
          <p:nvPr/>
        </p:nvPicPr>
        <p:blipFill>
          <a:blip r:embed="rId9">
            <a:alphaModFix/>
          </a:blip>
          <a:stretch>
            <a:fillRect/>
          </a:stretch>
        </p:blipFill>
        <p:spPr>
          <a:xfrm>
            <a:off x="11303575" y="6239600"/>
            <a:ext cx="488700" cy="4818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descr="A map of a city&#10;&#10;AI-generated content may be incorrect." id="153" name="Google Shape;153;p24"/>
          <p:cNvPicPr preferRelativeResize="0"/>
          <p:nvPr/>
        </p:nvPicPr>
        <p:blipFill rotWithShape="1">
          <a:blip r:embed="rId3">
            <a:alphaModFix amt="10000"/>
          </a:blip>
          <a:srcRect b="2866" l="3052" r="3043" t="2857"/>
          <a:stretch/>
        </p:blipFill>
        <p:spPr>
          <a:xfrm flipH="1">
            <a:off x="0" y="0"/>
            <a:ext cx="12192000" cy="6857999"/>
          </a:xfrm>
          <a:prstGeom prst="rect">
            <a:avLst/>
          </a:prstGeom>
          <a:noFill/>
          <a:ln>
            <a:noFill/>
          </a:ln>
        </p:spPr>
      </p:pic>
      <p:cxnSp>
        <p:nvCxnSpPr>
          <p:cNvPr id="154" name="Google Shape;154;p24"/>
          <p:cNvCxnSpPr/>
          <p:nvPr/>
        </p:nvCxnSpPr>
        <p:spPr>
          <a:xfrm rot="10800000">
            <a:off x="419119" y="6465972"/>
            <a:ext cx="10741800" cy="29100"/>
          </a:xfrm>
          <a:prstGeom prst="straightConnector1">
            <a:avLst/>
          </a:prstGeom>
          <a:noFill/>
          <a:ln cap="flat" cmpd="sng" w="12700">
            <a:solidFill>
              <a:srgbClr val="075A85"/>
            </a:solidFill>
            <a:prstDash val="solid"/>
            <a:round/>
            <a:headEnd len="sm" w="sm" type="none"/>
            <a:tailEnd len="sm" w="sm" type="none"/>
          </a:ln>
        </p:spPr>
      </p:cxnSp>
      <p:pic>
        <p:nvPicPr>
          <p:cNvPr id="155" name="Google Shape;155;p24" title="TSH-Logomark-lightbg-2color.png"/>
          <p:cNvPicPr preferRelativeResize="0"/>
          <p:nvPr/>
        </p:nvPicPr>
        <p:blipFill>
          <a:blip r:embed="rId4">
            <a:alphaModFix/>
          </a:blip>
          <a:stretch>
            <a:fillRect/>
          </a:stretch>
        </p:blipFill>
        <p:spPr>
          <a:xfrm>
            <a:off x="11303575" y="6239600"/>
            <a:ext cx="488700" cy="481848"/>
          </a:xfrm>
          <a:prstGeom prst="rect">
            <a:avLst/>
          </a:prstGeom>
          <a:noFill/>
          <a:ln>
            <a:noFill/>
          </a:ln>
        </p:spPr>
      </p:pic>
      <p:sp>
        <p:nvSpPr>
          <p:cNvPr id="156" name="Google Shape;156;p24"/>
          <p:cNvSpPr/>
          <p:nvPr/>
        </p:nvSpPr>
        <p:spPr>
          <a:xfrm>
            <a:off x="558800" y="355600"/>
            <a:ext cx="11406600" cy="190500"/>
          </a:xfrm>
          <a:prstGeom prst="rect">
            <a:avLst/>
          </a:prstGeom>
          <a:noFill/>
          <a:ln>
            <a:noFill/>
          </a:ln>
        </p:spPr>
        <p:txBody>
          <a:bodyPr anchorCtr="0" anchor="t" bIns="16925" lIns="16925" spcFirstLastPara="1" rIns="16925" wrap="square" tIns="16925">
            <a:noAutofit/>
          </a:bodyPr>
          <a:lstStyle/>
          <a:p>
            <a:pPr indent="0" lvl="0" marL="0" marR="0" rtl="0" algn="l">
              <a:spcBef>
                <a:spcPts val="0"/>
              </a:spcBef>
              <a:spcAft>
                <a:spcPts val="0"/>
              </a:spcAft>
              <a:buClr>
                <a:srgbClr val="007EA4"/>
              </a:buClr>
              <a:buSzPts val="1100"/>
              <a:buFont typeface="Arial"/>
              <a:buNone/>
            </a:pPr>
            <a:r>
              <a:rPr b="1" i="0" lang="en-US" sz="1100" u="none" cap="none" strike="noStrike">
                <a:solidFill>
                  <a:srgbClr val="007EA4"/>
                </a:solidFill>
                <a:latin typeface="Arial"/>
                <a:ea typeface="Arial"/>
                <a:cs typeface="Arial"/>
                <a:sym typeface="Arial"/>
              </a:rPr>
              <a:t>THE </a:t>
            </a:r>
            <a:r>
              <a:rPr b="1" i="0" lang="en-US" sz="1100" u="none" cap="none" strike="noStrike">
                <a:solidFill>
                  <a:srgbClr val="007EA4"/>
                </a:solidFill>
                <a:latin typeface="Arial"/>
                <a:ea typeface="Arial"/>
                <a:cs typeface="Arial"/>
                <a:sym typeface="Arial"/>
              </a:rPr>
              <a:t>MODEL</a:t>
            </a:r>
            <a:endParaRPr b="0" i="0" sz="1100" u="none" cap="none" strike="noStrike">
              <a:solidFill>
                <a:schemeClr val="dk1"/>
              </a:solidFill>
              <a:latin typeface="Calibri"/>
              <a:ea typeface="Calibri"/>
              <a:cs typeface="Calibri"/>
              <a:sym typeface="Calibri"/>
            </a:endParaRPr>
          </a:p>
        </p:txBody>
      </p:sp>
      <p:sp>
        <p:nvSpPr>
          <p:cNvPr id="157" name="Google Shape;157;p24"/>
          <p:cNvSpPr/>
          <p:nvPr/>
        </p:nvSpPr>
        <p:spPr>
          <a:xfrm>
            <a:off x="558800" y="609600"/>
            <a:ext cx="10656300" cy="388500"/>
          </a:xfrm>
          <a:prstGeom prst="rect">
            <a:avLst/>
          </a:prstGeom>
          <a:noFill/>
          <a:ln>
            <a:noFill/>
          </a:ln>
        </p:spPr>
        <p:txBody>
          <a:bodyPr anchorCtr="0" anchor="t" bIns="16925" lIns="16925" spcFirstLastPara="1" rIns="16925" wrap="square" tIns="16925">
            <a:noAutofit/>
          </a:bodyPr>
          <a:lstStyle/>
          <a:p>
            <a:pPr indent="0" lvl="0" marL="0" marR="0" rtl="0" algn="l">
              <a:lnSpc>
                <a:spcPct val="110000"/>
              </a:lnSpc>
              <a:spcBef>
                <a:spcPts val="0"/>
              </a:spcBef>
              <a:spcAft>
                <a:spcPts val="0"/>
              </a:spcAft>
              <a:buClr>
                <a:srgbClr val="007EA4"/>
              </a:buClr>
              <a:buSzPts val="2600"/>
              <a:buFont typeface="Arial"/>
              <a:buNone/>
            </a:pPr>
            <a:r>
              <a:rPr b="1" i="0" lang="en-US" sz="2600" u="none" cap="none" strike="noStrike">
                <a:solidFill>
                  <a:srgbClr val="007EA4"/>
                </a:solidFill>
                <a:latin typeface="Poppins"/>
                <a:ea typeface="Poppins"/>
                <a:cs typeface="Poppins"/>
                <a:sym typeface="Poppins"/>
              </a:rPr>
              <a:t>Primary Care 3.0: </a:t>
            </a:r>
            <a:r>
              <a:rPr b="1" i="0" lang="en-US" sz="2600" u="none" cap="none" strike="noStrike">
                <a:solidFill>
                  <a:srgbClr val="075A85"/>
                </a:solidFill>
                <a:latin typeface="Poppins"/>
                <a:ea typeface="Poppins"/>
                <a:cs typeface="Poppins"/>
                <a:sym typeface="Poppins"/>
              </a:rPr>
              <a:t>an AI-powered, multi-specialty practice</a:t>
            </a:r>
            <a:endParaRPr i="0" sz="2600" u="none" cap="none" strike="noStrike">
              <a:solidFill>
                <a:srgbClr val="075A85"/>
              </a:solidFill>
              <a:latin typeface="Poppins"/>
              <a:ea typeface="Poppins"/>
              <a:cs typeface="Poppins"/>
              <a:sym typeface="Poppins"/>
            </a:endParaRPr>
          </a:p>
        </p:txBody>
      </p:sp>
      <p:sp>
        <p:nvSpPr>
          <p:cNvPr id="158" name="Google Shape;158;p24"/>
          <p:cNvSpPr/>
          <p:nvPr/>
        </p:nvSpPr>
        <p:spPr>
          <a:xfrm>
            <a:off x="558800" y="1061690"/>
            <a:ext cx="9810900" cy="238800"/>
          </a:xfrm>
          <a:prstGeom prst="rect">
            <a:avLst/>
          </a:prstGeom>
          <a:noFill/>
          <a:ln>
            <a:noFill/>
          </a:ln>
        </p:spPr>
        <p:txBody>
          <a:bodyPr anchorCtr="0" anchor="t" bIns="16925" lIns="16925" spcFirstLastPara="1" rIns="16925" wrap="square" tIns="16925">
            <a:noAutofit/>
          </a:bodyPr>
          <a:lstStyle/>
          <a:p>
            <a:pPr indent="0" lvl="0" marL="0" marR="0" rtl="0" algn="l">
              <a:lnSpc>
                <a:spcPct val="140000"/>
              </a:lnSpc>
              <a:spcBef>
                <a:spcPts val="0"/>
              </a:spcBef>
              <a:spcAft>
                <a:spcPts val="0"/>
              </a:spcAft>
              <a:buClr>
                <a:srgbClr val="3A5864"/>
              </a:buClr>
              <a:buSzPts val="1200"/>
              <a:buFont typeface="Arial"/>
              <a:buNone/>
            </a:pPr>
            <a:r>
              <a:rPr lang="en-US" sz="1200">
                <a:solidFill>
                  <a:srgbClr val="3A5864"/>
                </a:solidFill>
                <a:latin typeface="Poppins"/>
                <a:ea typeface="Poppins"/>
                <a:cs typeface="Poppins"/>
                <a:sym typeface="Poppins"/>
              </a:rPr>
              <a:t>Clinicians, Patients and </a:t>
            </a:r>
            <a:r>
              <a:rPr i="0" lang="en-US" sz="1200" u="none" cap="none" strike="noStrike">
                <a:solidFill>
                  <a:srgbClr val="3A5864"/>
                </a:solidFill>
                <a:latin typeface="Poppins"/>
                <a:ea typeface="Poppins"/>
                <a:cs typeface="Poppins"/>
                <a:sym typeface="Poppins"/>
              </a:rPr>
              <a:t>AI</a:t>
            </a:r>
            <a:r>
              <a:rPr lang="en-US" sz="1200">
                <a:solidFill>
                  <a:srgbClr val="3A5864"/>
                </a:solidFill>
                <a:latin typeface="Poppins"/>
                <a:ea typeface="Poppins"/>
                <a:cs typeface="Poppins"/>
                <a:sym typeface="Poppins"/>
              </a:rPr>
              <a:t> collaborate to achieve VBC outcomes </a:t>
            </a:r>
            <a:r>
              <a:rPr i="0" lang="en-US" sz="1200" u="none" cap="none" strike="noStrike">
                <a:solidFill>
                  <a:srgbClr val="3A5864"/>
                </a:solidFill>
                <a:latin typeface="Poppins"/>
                <a:ea typeface="Poppins"/>
                <a:cs typeface="Poppins"/>
                <a:sym typeface="Poppins"/>
              </a:rPr>
              <a:t>— with each </a:t>
            </a:r>
            <a:r>
              <a:rPr lang="en-US" sz="1200">
                <a:solidFill>
                  <a:srgbClr val="3A5864"/>
                </a:solidFill>
                <a:latin typeface="Poppins"/>
                <a:ea typeface="Poppins"/>
                <a:cs typeface="Poppins"/>
                <a:sym typeface="Poppins"/>
              </a:rPr>
              <a:t>reinforcing the effectiveness of the others </a:t>
            </a:r>
            <a:endParaRPr i="0" sz="1200" u="none" cap="none" strike="noStrike">
              <a:solidFill>
                <a:schemeClr val="dk1"/>
              </a:solidFill>
              <a:latin typeface="Poppins"/>
              <a:ea typeface="Poppins"/>
              <a:cs typeface="Poppins"/>
              <a:sym typeface="Poppins"/>
            </a:endParaRPr>
          </a:p>
        </p:txBody>
      </p:sp>
      <p:sp>
        <p:nvSpPr>
          <p:cNvPr id="159" name="Google Shape;159;p24"/>
          <p:cNvSpPr/>
          <p:nvPr/>
        </p:nvSpPr>
        <p:spPr>
          <a:xfrm rot="2280271">
            <a:off x="7454981" y="3607036"/>
            <a:ext cx="2048322" cy="503740"/>
          </a:xfrm>
          <a:prstGeom prst="rect">
            <a:avLst/>
          </a:prstGeom>
          <a:noFill/>
          <a:ln>
            <a:noFill/>
          </a:ln>
        </p:spPr>
        <p:txBody>
          <a:bodyPr anchorCtr="0" anchor="t" bIns="16925" lIns="16925" spcFirstLastPara="1" rIns="16925" wrap="square" tIns="16925">
            <a:noAutofit/>
          </a:bodyPr>
          <a:lstStyle/>
          <a:p>
            <a:pPr indent="0" lvl="0" marL="0" marR="0" rtl="0" algn="l">
              <a:lnSpc>
                <a:spcPct val="120000"/>
              </a:lnSpc>
              <a:spcBef>
                <a:spcPts val="0"/>
              </a:spcBef>
              <a:spcAft>
                <a:spcPts val="0"/>
              </a:spcAft>
              <a:buClr>
                <a:srgbClr val="004059"/>
              </a:buClr>
              <a:buSzPts val="1100"/>
              <a:buFont typeface="Poppins"/>
              <a:buNone/>
            </a:pPr>
            <a:r>
              <a:rPr b="1" i="0" lang="en-US" sz="1100" u="none" cap="none" strike="noStrike">
                <a:solidFill>
                  <a:srgbClr val="004059"/>
                </a:solidFill>
                <a:latin typeface="Poppins"/>
                <a:ea typeface="Poppins"/>
                <a:cs typeface="Poppins"/>
                <a:sym typeface="Poppins"/>
              </a:rPr>
              <a:t>Trust &amp; shared decisions  </a:t>
            </a:r>
            <a:r>
              <a:rPr lang="en-US" sz="800">
                <a:solidFill>
                  <a:srgbClr val="00627F"/>
                </a:solidFill>
                <a:latin typeface="Poppins"/>
                <a:ea typeface="Poppins"/>
                <a:cs typeface="Poppins"/>
                <a:sym typeface="Poppins"/>
              </a:rPr>
              <a:t>One PCP, longitudinal care</a:t>
            </a:r>
            <a:endParaRPr sz="800">
              <a:solidFill>
                <a:schemeClr val="dk1"/>
              </a:solidFill>
              <a:latin typeface="Calibri"/>
              <a:ea typeface="Calibri"/>
              <a:cs typeface="Calibri"/>
              <a:sym typeface="Calibri"/>
            </a:endParaRPr>
          </a:p>
          <a:p>
            <a:pPr indent="0" lvl="0" marL="0" marR="0" rtl="0" algn="l">
              <a:lnSpc>
                <a:spcPct val="120000"/>
              </a:lnSpc>
              <a:spcBef>
                <a:spcPts val="0"/>
              </a:spcBef>
              <a:spcAft>
                <a:spcPts val="0"/>
              </a:spcAft>
              <a:buClr>
                <a:srgbClr val="004059"/>
              </a:buClr>
              <a:buSzPts val="1100"/>
              <a:buFont typeface="Poppins"/>
              <a:buNone/>
            </a:pPr>
            <a:r>
              <a:t/>
            </a:r>
            <a:endParaRPr b="1" sz="1100">
              <a:solidFill>
                <a:srgbClr val="004059"/>
              </a:solidFill>
              <a:latin typeface="Poppins"/>
              <a:ea typeface="Poppins"/>
              <a:cs typeface="Poppins"/>
              <a:sym typeface="Poppins"/>
            </a:endParaRPr>
          </a:p>
        </p:txBody>
      </p:sp>
      <p:sp>
        <p:nvSpPr>
          <p:cNvPr id="160" name="Google Shape;160;p24"/>
          <p:cNvSpPr/>
          <p:nvPr/>
        </p:nvSpPr>
        <p:spPr>
          <a:xfrm rot="-2276288">
            <a:off x="2118591" y="2308639"/>
            <a:ext cx="2745237" cy="600356"/>
          </a:xfrm>
          <a:prstGeom prst="rect">
            <a:avLst/>
          </a:prstGeom>
          <a:noFill/>
          <a:ln>
            <a:noFill/>
          </a:ln>
        </p:spPr>
        <p:txBody>
          <a:bodyPr anchorCtr="0" anchor="t" bIns="16925" lIns="16925" spcFirstLastPara="1" rIns="16925" wrap="square" tIns="16925">
            <a:noAutofit/>
          </a:bodyPr>
          <a:lstStyle/>
          <a:p>
            <a:pPr indent="0" lvl="0" marL="0" marR="0" rtl="0" algn="l">
              <a:lnSpc>
                <a:spcPct val="120000"/>
              </a:lnSpc>
              <a:spcBef>
                <a:spcPts val="0"/>
              </a:spcBef>
              <a:spcAft>
                <a:spcPts val="0"/>
              </a:spcAft>
              <a:buClr>
                <a:srgbClr val="004059"/>
              </a:buClr>
              <a:buSzPts val="1100"/>
              <a:buFont typeface="Poppins"/>
              <a:buNone/>
            </a:pPr>
            <a:r>
              <a:rPr b="1" lang="en-US" sz="1100">
                <a:solidFill>
                  <a:srgbClr val="004059"/>
                </a:solidFill>
                <a:latin typeface="Poppins"/>
                <a:ea typeface="Poppins"/>
                <a:cs typeface="Poppins"/>
                <a:sym typeface="Poppins"/>
              </a:rPr>
              <a:t>AI </a:t>
            </a:r>
            <a:r>
              <a:rPr b="1" i="0" lang="en-US" sz="1100" u="none" cap="none" strike="noStrike">
                <a:solidFill>
                  <a:srgbClr val="004059"/>
                </a:solidFill>
                <a:latin typeface="Poppins"/>
                <a:ea typeface="Poppins"/>
                <a:cs typeface="Poppins"/>
                <a:sym typeface="Poppins"/>
              </a:rPr>
              <a:t>Tailored to the patient  </a:t>
            </a:r>
            <a:br>
              <a:rPr b="1" i="0" lang="en-US" sz="1100" u="none" cap="none" strike="noStrike">
                <a:solidFill>
                  <a:srgbClr val="004059"/>
                </a:solidFill>
                <a:latin typeface="Poppins"/>
                <a:ea typeface="Poppins"/>
                <a:cs typeface="Poppins"/>
                <a:sym typeface="Poppins"/>
              </a:rPr>
            </a:br>
            <a:r>
              <a:rPr lang="en-US" sz="800">
                <a:solidFill>
                  <a:srgbClr val="00627F"/>
                </a:solidFill>
                <a:latin typeface="Poppins"/>
                <a:ea typeface="Poppins"/>
                <a:cs typeface="Poppins"/>
                <a:sym typeface="Poppins"/>
              </a:rPr>
              <a:t>Comprehensive context engineered in </a:t>
            </a:r>
            <a:r>
              <a:rPr lang="en-US" sz="800">
                <a:solidFill>
                  <a:srgbClr val="00627F"/>
                </a:solidFill>
                <a:latin typeface="Poppins"/>
                <a:ea typeface="Poppins"/>
                <a:cs typeface="Poppins"/>
                <a:sym typeface="Poppins"/>
              </a:rPr>
              <a:t>SquareOne</a:t>
            </a:r>
            <a:endParaRPr b="0" i="0" sz="1100" u="none" cap="none" strike="noStrike">
              <a:solidFill>
                <a:schemeClr val="dk1"/>
              </a:solidFill>
              <a:latin typeface="Calibri"/>
              <a:ea typeface="Calibri"/>
              <a:cs typeface="Calibri"/>
              <a:sym typeface="Calibri"/>
            </a:endParaRPr>
          </a:p>
        </p:txBody>
      </p:sp>
      <p:sp>
        <p:nvSpPr>
          <p:cNvPr id="161" name="Google Shape;161;p24"/>
          <p:cNvSpPr/>
          <p:nvPr/>
        </p:nvSpPr>
        <p:spPr>
          <a:xfrm rot="-2280978">
            <a:off x="2990407" y="3329160"/>
            <a:ext cx="2048270" cy="598014"/>
          </a:xfrm>
          <a:prstGeom prst="rect">
            <a:avLst/>
          </a:prstGeom>
          <a:noFill/>
          <a:ln>
            <a:noFill/>
          </a:ln>
        </p:spPr>
        <p:txBody>
          <a:bodyPr anchorCtr="0" anchor="t" bIns="16925" lIns="16925" spcFirstLastPara="1" rIns="16925" wrap="square" tIns="16925">
            <a:noAutofit/>
          </a:bodyPr>
          <a:lstStyle/>
          <a:p>
            <a:pPr indent="0" lvl="0" marL="0" marR="0" rtl="0" algn="l">
              <a:lnSpc>
                <a:spcPct val="120000"/>
              </a:lnSpc>
              <a:spcBef>
                <a:spcPts val="0"/>
              </a:spcBef>
              <a:spcAft>
                <a:spcPts val="0"/>
              </a:spcAft>
              <a:buClr>
                <a:srgbClr val="004059"/>
              </a:buClr>
              <a:buSzPts val="1100"/>
              <a:buFont typeface="Poppins"/>
              <a:buNone/>
            </a:pPr>
            <a:r>
              <a:rPr b="1" i="0" lang="en-US" sz="1100" u="none" cap="none" strike="noStrike">
                <a:solidFill>
                  <a:srgbClr val="004059"/>
                </a:solidFill>
                <a:latin typeface="Poppins"/>
                <a:ea typeface="Poppins"/>
                <a:cs typeface="Poppins"/>
                <a:sym typeface="Poppins"/>
              </a:rPr>
              <a:t>Care guided by AI </a:t>
            </a:r>
            <a:br>
              <a:rPr b="1" lang="en-US" sz="1100">
                <a:solidFill>
                  <a:srgbClr val="004059"/>
                </a:solidFill>
                <a:latin typeface="Poppins"/>
                <a:ea typeface="Poppins"/>
                <a:cs typeface="Poppins"/>
                <a:sym typeface="Poppins"/>
              </a:rPr>
            </a:br>
            <a:r>
              <a:rPr lang="en-US" sz="800">
                <a:solidFill>
                  <a:srgbClr val="00627F"/>
                </a:solidFill>
                <a:latin typeface="Poppins"/>
                <a:ea typeface="Poppins"/>
                <a:cs typeface="Poppins"/>
                <a:sym typeface="Poppins"/>
              </a:rPr>
              <a:t>For patients, caregivers and clinicians</a:t>
            </a:r>
            <a:endParaRPr b="0" i="0" sz="1100" u="none" cap="none" strike="noStrike">
              <a:solidFill>
                <a:schemeClr val="dk1"/>
              </a:solidFill>
              <a:latin typeface="Calibri"/>
              <a:ea typeface="Calibri"/>
              <a:cs typeface="Calibri"/>
              <a:sym typeface="Calibri"/>
            </a:endParaRPr>
          </a:p>
        </p:txBody>
      </p:sp>
      <p:sp>
        <p:nvSpPr>
          <p:cNvPr id="162" name="Google Shape;162;p24"/>
          <p:cNvSpPr/>
          <p:nvPr/>
        </p:nvSpPr>
        <p:spPr>
          <a:xfrm rot="2281527">
            <a:off x="8102209" y="3117548"/>
            <a:ext cx="3326236" cy="217362"/>
          </a:xfrm>
          <a:prstGeom prst="rect">
            <a:avLst/>
          </a:prstGeom>
          <a:noFill/>
          <a:ln>
            <a:noFill/>
          </a:ln>
        </p:spPr>
        <p:txBody>
          <a:bodyPr anchorCtr="0" anchor="t" bIns="16925" lIns="16925" spcFirstLastPara="1" rIns="16925" wrap="square" tIns="16925">
            <a:noAutofit/>
          </a:bodyPr>
          <a:lstStyle/>
          <a:p>
            <a:pPr indent="0" lvl="0" marL="0" marR="0" rtl="0" algn="l">
              <a:lnSpc>
                <a:spcPct val="120000"/>
              </a:lnSpc>
              <a:spcBef>
                <a:spcPts val="0"/>
              </a:spcBef>
              <a:spcAft>
                <a:spcPts val="0"/>
              </a:spcAft>
              <a:buClr>
                <a:srgbClr val="004059"/>
              </a:buClr>
              <a:buSzPts val="1100"/>
              <a:buFont typeface="Poppins"/>
              <a:buNone/>
            </a:pPr>
            <a:r>
              <a:rPr b="1" lang="en-US" sz="1100">
                <a:solidFill>
                  <a:srgbClr val="004059"/>
                </a:solidFill>
                <a:latin typeface="Poppins"/>
                <a:ea typeface="Poppins"/>
                <a:cs typeface="Poppins"/>
                <a:sym typeface="Poppins"/>
              </a:rPr>
              <a:t>Family / Caregivers can join visits </a:t>
            </a:r>
            <a:br>
              <a:rPr b="1" lang="en-US" sz="1100">
                <a:solidFill>
                  <a:srgbClr val="004059"/>
                </a:solidFill>
                <a:latin typeface="Poppins"/>
                <a:ea typeface="Poppins"/>
                <a:cs typeface="Poppins"/>
                <a:sym typeface="Poppins"/>
              </a:rPr>
            </a:br>
            <a:r>
              <a:rPr lang="en-US" sz="800">
                <a:solidFill>
                  <a:srgbClr val="00627F"/>
                </a:solidFill>
                <a:latin typeface="Poppins"/>
                <a:ea typeface="Poppins"/>
                <a:cs typeface="Poppins"/>
                <a:sym typeface="Poppins"/>
              </a:rPr>
              <a:t>Strengthening supports for patient’s health journey </a:t>
            </a:r>
            <a:endParaRPr b="0" i="0" sz="1100" u="none" cap="none" strike="noStrike">
              <a:solidFill>
                <a:schemeClr val="dk1"/>
              </a:solidFill>
              <a:latin typeface="Calibri"/>
              <a:ea typeface="Calibri"/>
              <a:cs typeface="Calibri"/>
              <a:sym typeface="Calibri"/>
            </a:endParaRPr>
          </a:p>
        </p:txBody>
      </p:sp>
      <p:sp>
        <p:nvSpPr>
          <p:cNvPr id="163" name="Google Shape;163;p24"/>
          <p:cNvSpPr/>
          <p:nvPr/>
        </p:nvSpPr>
        <p:spPr>
          <a:xfrm>
            <a:off x="4491134" y="5586714"/>
            <a:ext cx="3326700" cy="238800"/>
          </a:xfrm>
          <a:prstGeom prst="rect">
            <a:avLst/>
          </a:prstGeom>
          <a:noFill/>
          <a:ln>
            <a:noFill/>
          </a:ln>
        </p:spPr>
        <p:txBody>
          <a:bodyPr anchorCtr="0" anchor="t" bIns="16925" lIns="16925" spcFirstLastPara="1" rIns="16925" wrap="square" tIns="16925">
            <a:noAutofit/>
          </a:bodyPr>
          <a:lstStyle/>
          <a:p>
            <a:pPr indent="0" lvl="0" marL="0" marR="0" rtl="0" algn="l">
              <a:lnSpc>
                <a:spcPct val="120000"/>
              </a:lnSpc>
              <a:spcBef>
                <a:spcPts val="0"/>
              </a:spcBef>
              <a:spcAft>
                <a:spcPts val="0"/>
              </a:spcAft>
              <a:buClr>
                <a:srgbClr val="004059"/>
              </a:buClr>
              <a:buSzPts val="1100"/>
              <a:buFont typeface="Poppins"/>
              <a:buNone/>
            </a:pPr>
            <a:r>
              <a:rPr b="1" i="0" lang="en-US" sz="1100" u="none" cap="none" strike="noStrike">
                <a:solidFill>
                  <a:srgbClr val="004059"/>
                </a:solidFill>
                <a:latin typeface="Poppins"/>
                <a:ea typeface="Poppins"/>
                <a:cs typeface="Poppins"/>
                <a:sym typeface="Poppins"/>
              </a:rPr>
              <a:t>Clinician oversight extends every AI use case </a:t>
            </a:r>
            <a:r>
              <a:rPr lang="en-US" sz="800">
                <a:solidFill>
                  <a:srgbClr val="00627F"/>
                </a:solidFill>
                <a:latin typeface="Poppins"/>
                <a:ea typeface="Poppins"/>
                <a:cs typeface="Poppins"/>
                <a:sym typeface="Poppins"/>
              </a:rPr>
              <a:t>Safe, supervised AI in every venue of care</a:t>
            </a:r>
            <a:endParaRPr sz="800">
              <a:solidFill>
                <a:schemeClr val="dk1"/>
              </a:solidFill>
              <a:latin typeface="Calibri"/>
              <a:ea typeface="Calibri"/>
              <a:cs typeface="Calibri"/>
              <a:sym typeface="Calibri"/>
            </a:endParaRPr>
          </a:p>
          <a:p>
            <a:pPr indent="0" lvl="0" marL="0" marR="0" rtl="0" algn="l">
              <a:lnSpc>
                <a:spcPct val="120000"/>
              </a:lnSpc>
              <a:spcBef>
                <a:spcPts val="0"/>
              </a:spcBef>
              <a:spcAft>
                <a:spcPts val="0"/>
              </a:spcAft>
              <a:buClr>
                <a:srgbClr val="004059"/>
              </a:buClr>
              <a:buSzPts val="1100"/>
              <a:buFont typeface="Poppins"/>
              <a:buNone/>
            </a:pPr>
            <a:r>
              <a:t/>
            </a:r>
            <a:endParaRPr b="1" sz="1100">
              <a:solidFill>
                <a:srgbClr val="004059"/>
              </a:solidFill>
              <a:latin typeface="Poppins"/>
              <a:ea typeface="Poppins"/>
              <a:cs typeface="Poppins"/>
              <a:sym typeface="Poppins"/>
            </a:endParaRPr>
          </a:p>
        </p:txBody>
      </p:sp>
      <p:sp>
        <p:nvSpPr>
          <p:cNvPr id="164" name="Google Shape;164;p24"/>
          <p:cNvSpPr/>
          <p:nvPr/>
        </p:nvSpPr>
        <p:spPr>
          <a:xfrm>
            <a:off x="4687525" y="1441301"/>
            <a:ext cx="3048000" cy="1524000"/>
          </a:xfrm>
          <a:prstGeom prst="roundRect">
            <a:avLst>
              <a:gd fmla="val 10000" name="adj"/>
            </a:avLst>
          </a:prstGeom>
          <a:solidFill>
            <a:srgbClr val="075A85"/>
          </a:solidFill>
          <a:ln>
            <a:noFill/>
          </a:ln>
          <a:effectLst>
            <a:outerShdw blurRad="476250" rotWithShape="0" algn="bl" dir="5400000" dist="171450">
              <a:srgbClr val="004059">
                <a:alpha val="21960"/>
              </a:srgbClr>
            </a:outerShdw>
          </a:effectLst>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165" name="Google Shape;165;p24"/>
          <p:cNvSpPr/>
          <p:nvPr/>
        </p:nvSpPr>
        <p:spPr>
          <a:xfrm>
            <a:off x="4878025" y="1606401"/>
            <a:ext cx="2747100" cy="149700"/>
          </a:xfrm>
          <a:prstGeom prst="rect">
            <a:avLst/>
          </a:prstGeom>
          <a:noFill/>
          <a:ln>
            <a:noFill/>
          </a:ln>
        </p:spPr>
        <p:txBody>
          <a:bodyPr anchorCtr="0" anchor="t" bIns="16925" lIns="16925" spcFirstLastPara="1" rIns="16925" wrap="square" tIns="16925">
            <a:noAutofit/>
          </a:bodyPr>
          <a:lstStyle/>
          <a:p>
            <a:pPr indent="0" lvl="0" marL="0" marR="0" rtl="0" algn="l">
              <a:lnSpc>
                <a:spcPct val="140000"/>
              </a:lnSpc>
              <a:spcBef>
                <a:spcPts val="0"/>
              </a:spcBef>
              <a:spcAft>
                <a:spcPts val="0"/>
              </a:spcAft>
              <a:buClr>
                <a:srgbClr val="DAF2F4"/>
              </a:buClr>
              <a:buSzPts val="700"/>
              <a:buFont typeface="Arial"/>
              <a:buNone/>
            </a:pPr>
            <a:r>
              <a:rPr b="1" i="0" lang="en-US" sz="800" u="none" cap="none" strike="noStrike">
                <a:solidFill>
                  <a:srgbClr val="DAF2F4"/>
                </a:solidFill>
                <a:latin typeface="Poppins"/>
                <a:ea typeface="Poppins"/>
                <a:cs typeface="Poppins"/>
                <a:sym typeface="Poppins"/>
              </a:rPr>
              <a:t>PATIENT</a:t>
            </a:r>
            <a:endParaRPr i="0" sz="800" u="none" cap="none" strike="noStrike">
              <a:solidFill>
                <a:schemeClr val="dk1"/>
              </a:solidFill>
              <a:latin typeface="Poppins"/>
              <a:ea typeface="Poppins"/>
              <a:cs typeface="Poppins"/>
              <a:sym typeface="Poppins"/>
            </a:endParaRPr>
          </a:p>
        </p:txBody>
      </p:sp>
      <p:sp>
        <p:nvSpPr>
          <p:cNvPr id="166" name="Google Shape;166;p24"/>
          <p:cNvSpPr/>
          <p:nvPr/>
        </p:nvSpPr>
        <p:spPr>
          <a:xfrm>
            <a:off x="4878025" y="1794321"/>
            <a:ext cx="2747100" cy="217500"/>
          </a:xfrm>
          <a:prstGeom prst="rect">
            <a:avLst/>
          </a:prstGeom>
          <a:noFill/>
          <a:ln>
            <a:noFill/>
          </a:ln>
        </p:spPr>
        <p:txBody>
          <a:bodyPr anchorCtr="0" anchor="t" bIns="16925" lIns="16925" spcFirstLastPara="1" rIns="16925" wrap="square" tIns="16925">
            <a:noAutofit/>
          </a:bodyPr>
          <a:lstStyle/>
          <a:p>
            <a:pPr indent="0" lvl="0" marL="0" marR="0" rtl="0" algn="l">
              <a:lnSpc>
                <a:spcPct val="108000"/>
              </a:lnSpc>
              <a:spcBef>
                <a:spcPts val="0"/>
              </a:spcBef>
              <a:spcAft>
                <a:spcPts val="0"/>
              </a:spcAft>
              <a:buClr>
                <a:srgbClr val="FFFFFF"/>
              </a:buClr>
              <a:buSzPts val="1400"/>
              <a:buFont typeface="Arial"/>
              <a:buNone/>
            </a:pPr>
            <a:r>
              <a:rPr b="1" i="0" lang="en-US" sz="1400" u="none" cap="none" strike="noStrike">
                <a:solidFill>
                  <a:srgbClr val="FFFFFF"/>
                </a:solidFill>
                <a:latin typeface="Poppins"/>
                <a:ea typeface="Poppins"/>
                <a:cs typeface="Poppins"/>
                <a:sym typeface="Poppins"/>
              </a:rPr>
              <a:t>Patient, family &amp; community</a:t>
            </a:r>
            <a:endParaRPr i="0" sz="1400" u="none" cap="none" strike="noStrike">
              <a:solidFill>
                <a:schemeClr val="dk1"/>
              </a:solidFill>
              <a:latin typeface="Poppins"/>
              <a:ea typeface="Poppins"/>
              <a:cs typeface="Poppins"/>
              <a:sym typeface="Poppins"/>
            </a:endParaRPr>
          </a:p>
        </p:txBody>
      </p:sp>
      <p:sp>
        <p:nvSpPr>
          <p:cNvPr id="167" name="Google Shape;167;p24"/>
          <p:cNvSpPr/>
          <p:nvPr/>
        </p:nvSpPr>
        <p:spPr>
          <a:xfrm>
            <a:off x="4878025" y="2049810"/>
            <a:ext cx="2747100" cy="478800"/>
          </a:xfrm>
          <a:prstGeom prst="rect">
            <a:avLst/>
          </a:prstGeom>
          <a:noFill/>
          <a:ln>
            <a:noFill/>
          </a:ln>
        </p:spPr>
        <p:txBody>
          <a:bodyPr anchorCtr="0" anchor="t" bIns="16925" lIns="16925" spcFirstLastPara="1" rIns="16925" wrap="square" tIns="16925">
            <a:noAutofit/>
          </a:bodyPr>
          <a:lstStyle/>
          <a:p>
            <a:pPr indent="0" lvl="0" marL="0" marR="0" rtl="0" algn="l">
              <a:lnSpc>
                <a:spcPct val="140000"/>
              </a:lnSpc>
              <a:spcBef>
                <a:spcPts val="0"/>
              </a:spcBef>
              <a:spcAft>
                <a:spcPts val="0"/>
              </a:spcAft>
              <a:buClr>
                <a:srgbClr val="DAF2F4"/>
              </a:buClr>
              <a:buSzPts val="900"/>
              <a:buFont typeface="Arial"/>
              <a:buNone/>
            </a:pPr>
            <a:r>
              <a:rPr i="0" lang="en-US" sz="900" u="none" cap="none" strike="noStrike">
                <a:solidFill>
                  <a:srgbClr val="DAF2F4"/>
                </a:solidFill>
                <a:latin typeface="Poppins"/>
                <a:ea typeface="Poppins"/>
                <a:cs typeface="Poppins"/>
                <a:sym typeface="Poppins"/>
              </a:rPr>
              <a:t>Caregivers and social supports — family, community, and trusted relationships — engaged alongside the patient.</a:t>
            </a:r>
            <a:endParaRPr i="0" sz="900" u="none" cap="none" strike="noStrike">
              <a:solidFill>
                <a:schemeClr val="dk1"/>
              </a:solidFill>
              <a:latin typeface="Poppins"/>
              <a:ea typeface="Poppins"/>
              <a:cs typeface="Poppins"/>
              <a:sym typeface="Poppins"/>
            </a:endParaRPr>
          </a:p>
        </p:txBody>
      </p:sp>
      <p:sp>
        <p:nvSpPr>
          <p:cNvPr id="168" name="Google Shape;168;p24"/>
          <p:cNvSpPr/>
          <p:nvPr/>
        </p:nvSpPr>
        <p:spPr>
          <a:xfrm>
            <a:off x="533331" y="4372824"/>
            <a:ext cx="3048000" cy="1524000"/>
          </a:xfrm>
          <a:prstGeom prst="roundRect">
            <a:avLst>
              <a:gd fmla="val 10000" name="adj"/>
            </a:avLst>
          </a:prstGeom>
          <a:solidFill>
            <a:srgbClr val="007EA4"/>
          </a:solidFill>
          <a:ln>
            <a:noFill/>
          </a:ln>
          <a:effectLst>
            <a:outerShdw blurRad="476250" rotWithShape="0" algn="bl" dir="5400000" dist="171450">
              <a:srgbClr val="004059">
                <a:alpha val="21960"/>
              </a:srgbClr>
            </a:outerShdw>
          </a:effectLst>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169" name="Google Shape;169;p24"/>
          <p:cNvSpPr/>
          <p:nvPr/>
        </p:nvSpPr>
        <p:spPr>
          <a:xfrm>
            <a:off x="755013" y="4605701"/>
            <a:ext cx="2747100" cy="149700"/>
          </a:xfrm>
          <a:prstGeom prst="rect">
            <a:avLst/>
          </a:prstGeom>
          <a:noFill/>
          <a:ln>
            <a:noFill/>
          </a:ln>
        </p:spPr>
        <p:txBody>
          <a:bodyPr anchorCtr="0" anchor="t" bIns="16925" lIns="16925" spcFirstLastPara="1" rIns="16925" wrap="square" tIns="16925">
            <a:noAutofit/>
          </a:bodyPr>
          <a:lstStyle/>
          <a:p>
            <a:pPr indent="0" lvl="0" marL="0" marR="0" rtl="0" algn="l">
              <a:lnSpc>
                <a:spcPct val="140000"/>
              </a:lnSpc>
              <a:spcBef>
                <a:spcPts val="0"/>
              </a:spcBef>
              <a:spcAft>
                <a:spcPts val="0"/>
              </a:spcAft>
              <a:buClr>
                <a:srgbClr val="EAF7FA"/>
              </a:buClr>
              <a:buSzPts val="700"/>
              <a:buFont typeface="Arial"/>
              <a:buNone/>
            </a:pPr>
            <a:r>
              <a:rPr b="1" lang="en-US" sz="800">
                <a:solidFill>
                  <a:srgbClr val="EAF7FA"/>
                </a:solidFill>
              </a:rPr>
              <a:t>Clinical Support</a:t>
            </a:r>
            <a:endParaRPr b="0" i="0" sz="800" u="none" cap="none" strike="noStrike">
              <a:solidFill>
                <a:schemeClr val="dk1"/>
              </a:solidFill>
              <a:latin typeface="Calibri"/>
              <a:ea typeface="Calibri"/>
              <a:cs typeface="Calibri"/>
              <a:sym typeface="Calibri"/>
            </a:endParaRPr>
          </a:p>
        </p:txBody>
      </p:sp>
      <p:sp>
        <p:nvSpPr>
          <p:cNvPr id="170" name="Google Shape;170;p24"/>
          <p:cNvSpPr/>
          <p:nvPr/>
        </p:nvSpPr>
        <p:spPr>
          <a:xfrm>
            <a:off x="755013" y="4793621"/>
            <a:ext cx="2747100" cy="217500"/>
          </a:xfrm>
          <a:prstGeom prst="rect">
            <a:avLst/>
          </a:prstGeom>
          <a:noFill/>
          <a:ln>
            <a:noFill/>
          </a:ln>
        </p:spPr>
        <p:txBody>
          <a:bodyPr anchorCtr="0" anchor="t" bIns="16925" lIns="16925" spcFirstLastPara="1" rIns="16925" wrap="square" tIns="16925">
            <a:noAutofit/>
          </a:bodyPr>
          <a:lstStyle/>
          <a:p>
            <a:pPr indent="0" lvl="0" marL="0" marR="0" rtl="0" algn="l">
              <a:lnSpc>
                <a:spcPct val="108000"/>
              </a:lnSpc>
              <a:spcBef>
                <a:spcPts val="0"/>
              </a:spcBef>
              <a:spcAft>
                <a:spcPts val="0"/>
              </a:spcAft>
              <a:buClr>
                <a:srgbClr val="FFFFFF"/>
              </a:buClr>
              <a:buSzPts val="1400"/>
              <a:buFont typeface="Arial"/>
              <a:buNone/>
            </a:pPr>
            <a:r>
              <a:rPr b="1" i="0" lang="en-US" sz="1400" u="none" cap="none" strike="noStrike">
                <a:solidFill>
                  <a:srgbClr val="FFFFFF"/>
                </a:solidFill>
                <a:latin typeface="Arial"/>
                <a:ea typeface="Arial"/>
                <a:cs typeface="Arial"/>
                <a:sym typeface="Arial"/>
              </a:rPr>
              <a:t>A</a:t>
            </a:r>
            <a:r>
              <a:rPr b="1" i="0" lang="en-US" sz="1400" u="none" cap="none" strike="noStrike">
                <a:solidFill>
                  <a:srgbClr val="FFFFFF"/>
                </a:solidFill>
                <a:latin typeface="Poppins"/>
                <a:ea typeface="Poppins"/>
                <a:cs typeface="Poppins"/>
                <a:sym typeface="Poppins"/>
              </a:rPr>
              <a:t>I model + live specialists</a:t>
            </a:r>
            <a:endParaRPr i="0" sz="1400" u="none" cap="none" strike="noStrike">
              <a:solidFill>
                <a:schemeClr val="dk1"/>
              </a:solidFill>
              <a:latin typeface="Poppins"/>
              <a:ea typeface="Poppins"/>
              <a:cs typeface="Poppins"/>
              <a:sym typeface="Poppins"/>
            </a:endParaRPr>
          </a:p>
        </p:txBody>
      </p:sp>
      <p:sp>
        <p:nvSpPr>
          <p:cNvPr id="171" name="Google Shape;171;p24"/>
          <p:cNvSpPr/>
          <p:nvPr/>
        </p:nvSpPr>
        <p:spPr>
          <a:xfrm>
            <a:off x="755013" y="5049109"/>
            <a:ext cx="2747100" cy="327600"/>
          </a:xfrm>
          <a:prstGeom prst="rect">
            <a:avLst/>
          </a:prstGeom>
          <a:noFill/>
          <a:ln>
            <a:noFill/>
          </a:ln>
        </p:spPr>
        <p:txBody>
          <a:bodyPr anchorCtr="0" anchor="t" bIns="16925" lIns="16925" spcFirstLastPara="1" rIns="16925" wrap="square" tIns="16925">
            <a:noAutofit/>
          </a:bodyPr>
          <a:lstStyle/>
          <a:p>
            <a:pPr indent="0" lvl="0" marL="0" marR="0" rtl="0" algn="l">
              <a:lnSpc>
                <a:spcPct val="140000"/>
              </a:lnSpc>
              <a:spcBef>
                <a:spcPts val="0"/>
              </a:spcBef>
              <a:spcAft>
                <a:spcPts val="0"/>
              </a:spcAft>
              <a:buClr>
                <a:srgbClr val="EAF7FA"/>
              </a:buClr>
              <a:buSzPts val="900"/>
              <a:buFont typeface="Arial"/>
              <a:buNone/>
            </a:pPr>
            <a:r>
              <a:rPr i="0" lang="en-US" sz="900" u="none" cap="none" strike="noStrike">
                <a:solidFill>
                  <a:srgbClr val="EAF7FA"/>
                </a:solidFill>
                <a:latin typeface="Poppins"/>
                <a:ea typeface="Poppins"/>
                <a:cs typeface="Poppins"/>
                <a:sym typeface="Poppins"/>
              </a:rPr>
              <a:t>AI-forward support with eConsults and live telehealth specialists for escalations.</a:t>
            </a:r>
            <a:endParaRPr i="0" sz="900" u="none" cap="none" strike="noStrike">
              <a:solidFill>
                <a:schemeClr val="dk1"/>
              </a:solidFill>
              <a:latin typeface="Poppins"/>
              <a:ea typeface="Poppins"/>
              <a:cs typeface="Poppins"/>
              <a:sym typeface="Poppins"/>
            </a:endParaRPr>
          </a:p>
        </p:txBody>
      </p:sp>
      <p:sp>
        <p:nvSpPr>
          <p:cNvPr id="172" name="Google Shape;172;p24"/>
          <p:cNvSpPr/>
          <p:nvPr/>
        </p:nvSpPr>
        <p:spPr>
          <a:xfrm>
            <a:off x="8621121" y="4372498"/>
            <a:ext cx="3048000" cy="1524000"/>
          </a:xfrm>
          <a:prstGeom prst="roundRect">
            <a:avLst>
              <a:gd fmla="val 10000" name="adj"/>
            </a:avLst>
          </a:prstGeom>
          <a:solidFill>
            <a:srgbClr val="FFFFFF"/>
          </a:solidFill>
          <a:ln cap="flat" cmpd="sng" w="9525">
            <a:solidFill>
              <a:srgbClr val="004059">
                <a:alpha val="12160"/>
              </a:srgbClr>
            </a:solidFill>
            <a:prstDash val="solid"/>
            <a:round/>
            <a:headEnd len="sm" w="sm" type="none"/>
            <a:tailEnd len="sm" w="sm" type="none"/>
          </a:ln>
          <a:effectLst>
            <a:outerShdw blurRad="476250" rotWithShape="0" algn="bl" dir="5400000" dist="171450">
              <a:srgbClr val="004059">
                <a:alpha val="21960"/>
              </a:srgbClr>
            </a:outerShdw>
          </a:effectLst>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173" name="Google Shape;173;p24"/>
          <p:cNvSpPr/>
          <p:nvPr/>
        </p:nvSpPr>
        <p:spPr>
          <a:xfrm>
            <a:off x="8802380" y="4606311"/>
            <a:ext cx="2733900" cy="149700"/>
          </a:xfrm>
          <a:prstGeom prst="rect">
            <a:avLst/>
          </a:prstGeom>
          <a:noFill/>
          <a:ln>
            <a:noFill/>
          </a:ln>
        </p:spPr>
        <p:txBody>
          <a:bodyPr anchorCtr="0" anchor="t" bIns="16925" lIns="16925" spcFirstLastPara="1" rIns="16925" wrap="square" tIns="16925">
            <a:noAutofit/>
          </a:bodyPr>
          <a:lstStyle/>
          <a:p>
            <a:pPr indent="0" lvl="0" marL="0" marR="0" rtl="0" algn="l">
              <a:lnSpc>
                <a:spcPct val="140000"/>
              </a:lnSpc>
              <a:spcBef>
                <a:spcPts val="0"/>
              </a:spcBef>
              <a:spcAft>
                <a:spcPts val="0"/>
              </a:spcAft>
              <a:buClr>
                <a:srgbClr val="007EA4"/>
              </a:buClr>
              <a:buSzPts val="700"/>
              <a:buFont typeface="Arial"/>
              <a:buNone/>
            </a:pPr>
            <a:r>
              <a:rPr b="1" i="0" lang="en-US" sz="800" u="none" cap="none" strike="noStrike">
                <a:solidFill>
                  <a:srgbClr val="007EA4"/>
                </a:solidFill>
                <a:latin typeface="Arial"/>
                <a:ea typeface="Arial"/>
                <a:cs typeface="Arial"/>
                <a:sym typeface="Arial"/>
              </a:rPr>
              <a:t>CARE TEAM</a:t>
            </a:r>
            <a:endParaRPr b="0" i="0" sz="800" u="none" cap="none" strike="noStrike">
              <a:solidFill>
                <a:schemeClr val="dk1"/>
              </a:solidFill>
              <a:latin typeface="Calibri"/>
              <a:ea typeface="Calibri"/>
              <a:cs typeface="Calibri"/>
              <a:sym typeface="Calibri"/>
            </a:endParaRPr>
          </a:p>
        </p:txBody>
      </p:sp>
      <p:sp>
        <p:nvSpPr>
          <p:cNvPr id="174" name="Google Shape;174;p24"/>
          <p:cNvSpPr/>
          <p:nvPr/>
        </p:nvSpPr>
        <p:spPr>
          <a:xfrm>
            <a:off x="8802380" y="4794231"/>
            <a:ext cx="2733900" cy="217500"/>
          </a:xfrm>
          <a:prstGeom prst="rect">
            <a:avLst/>
          </a:prstGeom>
          <a:noFill/>
          <a:ln>
            <a:noFill/>
          </a:ln>
        </p:spPr>
        <p:txBody>
          <a:bodyPr anchorCtr="0" anchor="t" bIns="16925" lIns="16925" spcFirstLastPara="1" rIns="16925" wrap="square" tIns="16925">
            <a:noAutofit/>
          </a:bodyPr>
          <a:lstStyle/>
          <a:p>
            <a:pPr indent="0" lvl="0" marL="0" marR="0" rtl="0" algn="l">
              <a:lnSpc>
                <a:spcPct val="108000"/>
              </a:lnSpc>
              <a:spcBef>
                <a:spcPts val="0"/>
              </a:spcBef>
              <a:spcAft>
                <a:spcPts val="0"/>
              </a:spcAft>
              <a:buClr>
                <a:srgbClr val="004059"/>
              </a:buClr>
              <a:buSzPts val="1400"/>
              <a:buFont typeface="Arial"/>
              <a:buNone/>
            </a:pPr>
            <a:r>
              <a:rPr b="1" i="0" lang="en-US" sz="1400" u="none" cap="none" strike="noStrike">
                <a:solidFill>
                  <a:srgbClr val="004059"/>
                </a:solidFill>
                <a:latin typeface="Poppins"/>
                <a:ea typeface="Poppins"/>
                <a:cs typeface="Poppins"/>
                <a:sym typeface="Poppins"/>
              </a:rPr>
              <a:t>PCP, Navigator &amp; Nurse</a:t>
            </a:r>
            <a:endParaRPr i="0" sz="1400" u="none" cap="none" strike="noStrike">
              <a:solidFill>
                <a:schemeClr val="dk1"/>
              </a:solidFill>
              <a:latin typeface="Poppins"/>
              <a:ea typeface="Poppins"/>
              <a:cs typeface="Poppins"/>
              <a:sym typeface="Poppins"/>
            </a:endParaRPr>
          </a:p>
        </p:txBody>
      </p:sp>
      <p:sp>
        <p:nvSpPr>
          <p:cNvPr id="175" name="Google Shape;175;p24"/>
          <p:cNvSpPr/>
          <p:nvPr/>
        </p:nvSpPr>
        <p:spPr>
          <a:xfrm>
            <a:off x="8802380" y="5049720"/>
            <a:ext cx="2733900" cy="327600"/>
          </a:xfrm>
          <a:prstGeom prst="rect">
            <a:avLst/>
          </a:prstGeom>
          <a:noFill/>
          <a:ln>
            <a:noFill/>
          </a:ln>
        </p:spPr>
        <p:txBody>
          <a:bodyPr anchorCtr="0" anchor="t" bIns="16925" lIns="16925" spcFirstLastPara="1" rIns="16925" wrap="square" tIns="16925">
            <a:noAutofit/>
          </a:bodyPr>
          <a:lstStyle/>
          <a:p>
            <a:pPr indent="0" lvl="0" marL="0" marR="0" rtl="0" algn="l">
              <a:lnSpc>
                <a:spcPct val="140000"/>
              </a:lnSpc>
              <a:spcBef>
                <a:spcPts val="0"/>
              </a:spcBef>
              <a:spcAft>
                <a:spcPts val="0"/>
              </a:spcAft>
              <a:buClr>
                <a:srgbClr val="3A5864"/>
              </a:buClr>
              <a:buSzPts val="900"/>
              <a:buFont typeface="Arial"/>
              <a:buNone/>
            </a:pPr>
            <a:r>
              <a:rPr i="0" lang="en-US" sz="900" u="none" cap="none" strike="noStrike">
                <a:solidFill>
                  <a:srgbClr val="3A5864"/>
                </a:solidFill>
                <a:latin typeface="Poppins"/>
                <a:ea typeface="Poppins"/>
                <a:cs typeface="Poppins"/>
                <a:sym typeface="Poppins"/>
              </a:rPr>
              <a:t>One team carries the patient longitudinally — with expanded scope across cognitive specialties.</a:t>
            </a:r>
            <a:endParaRPr i="0" sz="900" u="none" cap="none" strike="noStrike">
              <a:solidFill>
                <a:schemeClr val="dk1"/>
              </a:solidFill>
              <a:latin typeface="Poppins"/>
              <a:ea typeface="Poppins"/>
              <a:cs typeface="Poppins"/>
              <a:sym typeface="Poppins"/>
            </a:endParaRPr>
          </a:p>
        </p:txBody>
      </p:sp>
      <p:cxnSp>
        <p:nvCxnSpPr>
          <p:cNvPr id="176" name="Google Shape;176;p24"/>
          <p:cNvCxnSpPr/>
          <p:nvPr/>
        </p:nvCxnSpPr>
        <p:spPr>
          <a:xfrm flipH="1" rot="10800000">
            <a:off x="2951136" y="2987954"/>
            <a:ext cx="1151400" cy="908400"/>
          </a:xfrm>
          <a:prstGeom prst="straightConnector1">
            <a:avLst/>
          </a:prstGeom>
          <a:noFill/>
          <a:ln cap="flat" cmpd="sng" w="38100">
            <a:solidFill>
              <a:srgbClr val="007EA4"/>
            </a:solidFill>
            <a:prstDash val="solid"/>
            <a:round/>
            <a:headEnd len="med" w="med" type="none"/>
            <a:tailEnd len="med" w="med" type="triangle"/>
          </a:ln>
        </p:spPr>
      </p:cxnSp>
      <p:cxnSp>
        <p:nvCxnSpPr>
          <p:cNvPr id="177" name="Google Shape;177;p24"/>
          <p:cNvCxnSpPr/>
          <p:nvPr/>
        </p:nvCxnSpPr>
        <p:spPr>
          <a:xfrm flipH="1">
            <a:off x="2457597" y="2696786"/>
            <a:ext cx="1356000" cy="1073400"/>
          </a:xfrm>
          <a:prstGeom prst="straightConnector1">
            <a:avLst/>
          </a:prstGeom>
          <a:noFill/>
          <a:ln cap="flat" cmpd="sng" w="38100">
            <a:solidFill>
              <a:srgbClr val="007EA4"/>
            </a:solidFill>
            <a:prstDash val="solid"/>
            <a:round/>
            <a:headEnd len="med" w="med" type="none"/>
            <a:tailEnd len="med" w="med" type="triangle"/>
          </a:ln>
        </p:spPr>
      </p:cxnSp>
      <p:cxnSp>
        <p:nvCxnSpPr>
          <p:cNvPr id="178" name="Google Shape;178;p24"/>
          <p:cNvCxnSpPr/>
          <p:nvPr/>
        </p:nvCxnSpPr>
        <p:spPr>
          <a:xfrm>
            <a:off x="4337518" y="5000709"/>
            <a:ext cx="3675600" cy="9000"/>
          </a:xfrm>
          <a:prstGeom prst="straightConnector1">
            <a:avLst/>
          </a:prstGeom>
          <a:noFill/>
          <a:ln cap="flat" cmpd="sng" w="38100">
            <a:solidFill>
              <a:srgbClr val="007EA4"/>
            </a:solidFill>
            <a:prstDash val="solid"/>
            <a:round/>
            <a:headEnd len="med" w="med" type="none"/>
            <a:tailEnd len="med" w="med" type="triangle"/>
          </a:ln>
        </p:spPr>
      </p:cxnSp>
      <p:cxnSp>
        <p:nvCxnSpPr>
          <p:cNvPr id="179" name="Google Shape;179;p24"/>
          <p:cNvCxnSpPr/>
          <p:nvPr/>
        </p:nvCxnSpPr>
        <p:spPr>
          <a:xfrm flipH="1">
            <a:off x="4316650" y="5440200"/>
            <a:ext cx="3675600" cy="3000"/>
          </a:xfrm>
          <a:prstGeom prst="straightConnector1">
            <a:avLst/>
          </a:prstGeom>
          <a:noFill/>
          <a:ln cap="flat" cmpd="sng" w="38100">
            <a:solidFill>
              <a:srgbClr val="007EA4"/>
            </a:solidFill>
            <a:prstDash val="solid"/>
            <a:round/>
            <a:headEnd len="med" w="med" type="none"/>
            <a:tailEnd len="med" w="med" type="triangle"/>
          </a:ln>
        </p:spPr>
      </p:cxnSp>
      <p:cxnSp>
        <p:nvCxnSpPr>
          <p:cNvPr id="180" name="Google Shape;180;p24"/>
          <p:cNvCxnSpPr/>
          <p:nvPr/>
        </p:nvCxnSpPr>
        <p:spPr>
          <a:xfrm rot="10800000">
            <a:off x="8093480" y="2972317"/>
            <a:ext cx="1151400" cy="908400"/>
          </a:xfrm>
          <a:prstGeom prst="straightConnector1">
            <a:avLst/>
          </a:prstGeom>
          <a:noFill/>
          <a:ln cap="flat" cmpd="sng" w="38100">
            <a:solidFill>
              <a:srgbClr val="007EA4"/>
            </a:solidFill>
            <a:prstDash val="solid"/>
            <a:round/>
            <a:headEnd len="med" w="med" type="none"/>
            <a:tailEnd len="med" w="med" type="triangle"/>
          </a:ln>
        </p:spPr>
      </p:cxnSp>
      <p:cxnSp>
        <p:nvCxnSpPr>
          <p:cNvPr id="181" name="Google Shape;181;p24"/>
          <p:cNvCxnSpPr/>
          <p:nvPr/>
        </p:nvCxnSpPr>
        <p:spPr>
          <a:xfrm>
            <a:off x="8382419" y="2681150"/>
            <a:ext cx="1356000" cy="1073400"/>
          </a:xfrm>
          <a:prstGeom prst="straightConnector1">
            <a:avLst/>
          </a:prstGeom>
          <a:noFill/>
          <a:ln cap="flat" cmpd="sng" w="38100">
            <a:solidFill>
              <a:srgbClr val="007EA4"/>
            </a:solidFill>
            <a:prstDash val="solid"/>
            <a:round/>
            <a:headEnd len="med" w="med" type="none"/>
            <a:tailEnd len="med" w="med" type="triangle"/>
          </a:ln>
        </p:spPr>
      </p:cxnSp>
      <p:sp>
        <p:nvSpPr>
          <p:cNvPr id="182" name="Google Shape;182;p24"/>
          <p:cNvSpPr/>
          <p:nvPr/>
        </p:nvSpPr>
        <p:spPr>
          <a:xfrm>
            <a:off x="4505525" y="4392525"/>
            <a:ext cx="3675600" cy="327600"/>
          </a:xfrm>
          <a:prstGeom prst="rect">
            <a:avLst/>
          </a:prstGeom>
          <a:noFill/>
          <a:ln>
            <a:noFill/>
          </a:ln>
        </p:spPr>
        <p:txBody>
          <a:bodyPr anchorCtr="0" anchor="t" bIns="16925" lIns="16925" spcFirstLastPara="1" rIns="16925" wrap="square" tIns="16925">
            <a:noAutofit/>
          </a:bodyPr>
          <a:lstStyle/>
          <a:p>
            <a:pPr indent="0" lvl="0" marL="0" marR="0" rtl="0" algn="l">
              <a:lnSpc>
                <a:spcPct val="120000"/>
              </a:lnSpc>
              <a:spcBef>
                <a:spcPts val="0"/>
              </a:spcBef>
              <a:spcAft>
                <a:spcPts val="0"/>
              </a:spcAft>
              <a:buClr>
                <a:srgbClr val="004059"/>
              </a:buClr>
              <a:buSzPts val="1100"/>
              <a:buFont typeface="Poppins"/>
              <a:buNone/>
            </a:pPr>
            <a:r>
              <a:rPr b="1" lang="en-US" sz="1100">
                <a:solidFill>
                  <a:srgbClr val="004059"/>
                </a:solidFill>
                <a:latin typeface="Poppins"/>
                <a:ea typeface="Poppins"/>
                <a:cs typeface="Poppins"/>
                <a:sym typeface="Poppins"/>
              </a:rPr>
              <a:t>Scope expands + Agentic support</a:t>
            </a:r>
            <a:r>
              <a:rPr b="1" i="0" lang="en-US" sz="1100" u="none" cap="none" strike="noStrike">
                <a:solidFill>
                  <a:srgbClr val="004059"/>
                </a:solidFill>
                <a:latin typeface="Poppins"/>
                <a:ea typeface="Poppins"/>
                <a:cs typeface="Poppins"/>
                <a:sym typeface="Poppins"/>
              </a:rPr>
              <a:t> </a:t>
            </a:r>
            <a:br>
              <a:rPr b="1" i="0" lang="en-US" sz="1100" u="none" cap="none" strike="noStrike">
                <a:solidFill>
                  <a:srgbClr val="004059"/>
                </a:solidFill>
                <a:latin typeface="Poppins"/>
                <a:ea typeface="Poppins"/>
                <a:cs typeface="Poppins"/>
                <a:sym typeface="Poppins"/>
              </a:rPr>
            </a:br>
            <a:r>
              <a:rPr lang="en-US" sz="800">
                <a:solidFill>
                  <a:srgbClr val="00627F"/>
                </a:solidFill>
                <a:latin typeface="Poppins"/>
                <a:ea typeface="Poppins"/>
                <a:cs typeface="Poppins"/>
                <a:sym typeface="Poppins"/>
              </a:rPr>
              <a:t>Care provided across cognitive specialties + enhanced ops efficiency</a:t>
            </a:r>
            <a:endParaRPr b="1" sz="1100">
              <a:solidFill>
                <a:srgbClr val="004059"/>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descr="A map of a city&#10;&#10;AI-generated content may be incorrect." id="188" name="Google Shape;188;p25"/>
          <p:cNvPicPr preferRelativeResize="0"/>
          <p:nvPr/>
        </p:nvPicPr>
        <p:blipFill rotWithShape="1">
          <a:blip r:embed="rId3">
            <a:alphaModFix amt="10000"/>
          </a:blip>
          <a:srcRect b="2866" l="3051" r="3042" t="2856"/>
          <a:stretch/>
        </p:blipFill>
        <p:spPr>
          <a:xfrm flipH="1">
            <a:off x="-2407" y="15224"/>
            <a:ext cx="12192000" cy="6857999"/>
          </a:xfrm>
          <a:prstGeom prst="rect">
            <a:avLst/>
          </a:prstGeom>
          <a:noFill/>
          <a:ln>
            <a:noFill/>
          </a:ln>
        </p:spPr>
      </p:pic>
      <p:sp>
        <p:nvSpPr>
          <p:cNvPr id="189" name="Google Shape;189;p25"/>
          <p:cNvSpPr/>
          <p:nvPr/>
        </p:nvSpPr>
        <p:spPr>
          <a:xfrm>
            <a:off x="509140" y="5222011"/>
            <a:ext cx="7373700" cy="783900"/>
          </a:xfrm>
          <a:prstGeom prst="roundRect">
            <a:avLst>
              <a:gd fmla="val 12854" name="adj"/>
            </a:avLst>
          </a:prstGeom>
          <a:solidFill>
            <a:srgbClr val="00B6D3"/>
          </a:solidFill>
          <a:ln>
            <a:noFill/>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90" name="Google Shape;190;p25"/>
          <p:cNvSpPr txBox="1"/>
          <p:nvPr/>
        </p:nvSpPr>
        <p:spPr>
          <a:xfrm>
            <a:off x="463914" y="598765"/>
            <a:ext cx="4980300" cy="492600"/>
          </a:xfrm>
          <a:prstGeom prst="rect">
            <a:avLst/>
          </a:prstGeom>
          <a:no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Clr>
                <a:srgbClr val="000000"/>
              </a:buClr>
              <a:buSzPts val="2800"/>
              <a:buFont typeface="Arial"/>
              <a:buNone/>
            </a:pPr>
            <a:r>
              <a:rPr i="0" lang="en-US" sz="2600" u="none" cap="none" strike="noStrike">
                <a:solidFill>
                  <a:srgbClr val="075A85"/>
                </a:solidFill>
                <a:latin typeface="Poppins Medium"/>
                <a:ea typeface="Poppins Medium"/>
                <a:cs typeface="Poppins Medium"/>
                <a:sym typeface="Poppins Medium"/>
              </a:rPr>
              <a:t>Our Model of Care</a:t>
            </a:r>
            <a:endParaRPr i="0" sz="2600" u="none" cap="none" strike="noStrike">
              <a:solidFill>
                <a:srgbClr val="000000"/>
              </a:solidFill>
              <a:latin typeface="Poppins"/>
              <a:ea typeface="Poppins"/>
              <a:cs typeface="Poppins"/>
              <a:sym typeface="Poppins"/>
            </a:endParaRPr>
          </a:p>
        </p:txBody>
      </p:sp>
      <p:cxnSp>
        <p:nvCxnSpPr>
          <p:cNvPr id="191" name="Google Shape;191;p25"/>
          <p:cNvCxnSpPr/>
          <p:nvPr/>
        </p:nvCxnSpPr>
        <p:spPr>
          <a:xfrm rot="10800000">
            <a:off x="419120" y="6465972"/>
            <a:ext cx="10741800" cy="29100"/>
          </a:xfrm>
          <a:prstGeom prst="straightConnector1">
            <a:avLst/>
          </a:prstGeom>
          <a:noFill/>
          <a:ln cap="flat" cmpd="sng" w="16925">
            <a:solidFill>
              <a:srgbClr val="075A85"/>
            </a:solidFill>
            <a:prstDash val="solid"/>
            <a:round/>
            <a:headEnd len="sm" w="sm" type="none"/>
            <a:tailEnd len="sm" w="sm" type="none"/>
          </a:ln>
        </p:spPr>
      </p:cxnSp>
      <p:sp>
        <p:nvSpPr>
          <p:cNvPr id="192" name="Google Shape;192;p25"/>
          <p:cNvSpPr txBox="1"/>
          <p:nvPr/>
        </p:nvSpPr>
        <p:spPr>
          <a:xfrm>
            <a:off x="600600" y="1297433"/>
            <a:ext cx="6313500" cy="4078800"/>
          </a:xfrm>
          <a:prstGeom prst="rect">
            <a:avLst/>
          </a:prstGeom>
          <a:noFill/>
          <a:ln>
            <a:noFill/>
          </a:ln>
        </p:spPr>
        <p:txBody>
          <a:bodyPr anchorCtr="0" anchor="t" bIns="45700" lIns="91400" spcFirstLastPara="1" rIns="91400" wrap="square" tIns="45700">
            <a:spAutoFit/>
          </a:bodyPr>
          <a:lstStyle/>
          <a:p>
            <a:pPr indent="-158750" lvl="0" marL="165100" marR="0" rtl="0" algn="l">
              <a:lnSpc>
                <a:spcPct val="100000"/>
              </a:lnSpc>
              <a:spcBef>
                <a:spcPts val="0"/>
              </a:spcBef>
              <a:spcAft>
                <a:spcPts val="0"/>
              </a:spcAft>
              <a:buClr>
                <a:srgbClr val="00B6D3"/>
              </a:buClr>
              <a:buSzPts val="2100"/>
              <a:buFont typeface="Noto Sans Symbols"/>
              <a:buChar char="▪"/>
            </a:pPr>
            <a:r>
              <a:rPr b="0" i="0" lang="en-US" sz="1600" u="none" cap="none" strike="noStrike">
                <a:solidFill>
                  <a:srgbClr val="000000"/>
                </a:solidFill>
                <a:latin typeface="Poppins"/>
                <a:ea typeface="Poppins"/>
                <a:cs typeface="Poppins"/>
                <a:sym typeface="Poppins"/>
              </a:rPr>
              <a:t>Includes all elements of a </a:t>
            </a:r>
            <a:r>
              <a:rPr b="1" i="0" lang="en-US" sz="1600" u="none" cap="none" strike="noStrike">
                <a:solidFill>
                  <a:srgbClr val="000000"/>
                </a:solidFill>
                <a:latin typeface="Poppins"/>
                <a:ea typeface="Poppins"/>
                <a:cs typeface="Poppins"/>
                <a:sym typeface="Poppins"/>
              </a:rPr>
              <a:t>robust, comprehensive </a:t>
            </a:r>
            <a:br>
              <a:rPr b="1" i="0" lang="en-US" sz="1600" u="none" cap="none" strike="noStrike">
                <a:solidFill>
                  <a:srgbClr val="000000"/>
                </a:solidFill>
                <a:latin typeface="Poppins"/>
                <a:ea typeface="Poppins"/>
                <a:cs typeface="Poppins"/>
                <a:sym typeface="Poppins"/>
              </a:rPr>
            </a:br>
            <a:r>
              <a:rPr b="1" i="0" lang="en-US" sz="1600" u="none" cap="none" strike="noStrike">
                <a:solidFill>
                  <a:srgbClr val="000000"/>
                </a:solidFill>
                <a:latin typeface="Poppins"/>
                <a:ea typeface="Poppins"/>
                <a:cs typeface="Poppins"/>
                <a:sym typeface="Poppins"/>
              </a:rPr>
              <a:t>care model</a:t>
            </a:r>
            <a:r>
              <a:rPr b="0" i="0" lang="en-US" sz="1600" u="none" cap="none" strike="noStrike">
                <a:solidFill>
                  <a:srgbClr val="000000"/>
                </a:solidFill>
                <a:latin typeface="Poppins"/>
                <a:ea typeface="Poppins"/>
                <a:cs typeface="Poppins"/>
                <a:sym typeface="Poppins"/>
              </a:rPr>
              <a:t>, built to deliver best-in-class results.</a:t>
            </a:r>
            <a:endParaRPr b="0" i="0" sz="16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158750" lvl="0" marL="165100" marR="0" rtl="0" algn="l">
              <a:lnSpc>
                <a:spcPct val="100000"/>
              </a:lnSpc>
              <a:spcBef>
                <a:spcPts val="0"/>
              </a:spcBef>
              <a:spcAft>
                <a:spcPts val="0"/>
              </a:spcAft>
              <a:buClr>
                <a:srgbClr val="00B6D3"/>
              </a:buClr>
              <a:buSzPts val="2100"/>
              <a:buFont typeface="Noto Sans Symbols"/>
              <a:buChar char="▪"/>
            </a:pPr>
            <a:r>
              <a:rPr i="0" lang="en-US" sz="1600" u="none" cap="none" strike="noStrike">
                <a:solidFill>
                  <a:schemeClr val="dk1"/>
                </a:solidFill>
                <a:latin typeface="Poppins"/>
                <a:ea typeface="Poppins"/>
                <a:cs typeface="Poppins"/>
                <a:sym typeface="Poppins"/>
              </a:rPr>
              <a:t>Strengthens patient</a:t>
            </a:r>
            <a:r>
              <a:rPr lang="en-US" sz="1600">
                <a:solidFill>
                  <a:schemeClr val="dk1"/>
                </a:solidFill>
                <a:latin typeface="Poppins"/>
                <a:ea typeface="Poppins"/>
                <a:cs typeface="Poppins"/>
                <a:sym typeface="Poppins"/>
              </a:rPr>
              <a:t>s’</a:t>
            </a:r>
            <a:r>
              <a:rPr b="1" lang="en-US" sz="1600">
                <a:solidFill>
                  <a:schemeClr val="dk1"/>
                </a:solidFill>
                <a:latin typeface="Poppins"/>
                <a:ea typeface="Poppins"/>
                <a:cs typeface="Poppins"/>
                <a:sym typeface="Poppins"/>
              </a:rPr>
              <a:t> </a:t>
            </a:r>
            <a:r>
              <a:rPr b="1" i="0" lang="en-US" sz="1600" u="none" cap="none" strike="noStrike">
                <a:solidFill>
                  <a:schemeClr val="dk1"/>
                </a:solidFill>
                <a:latin typeface="Poppins"/>
                <a:ea typeface="Poppins"/>
                <a:cs typeface="Poppins"/>
                <a:sym typeface="Poppins"/>
              </a:rPr>
              <a:t>longitudinal relationships with the care team</a:t>
            </a:r>
            <a:r>
              <a:rPr b="1" lang="en-US" sz="1600">
                <a:solidFill>
                  <a:schemeClr val="dk1"/>
                </a:solidFill>
                <a:latin typeface="Poppins"/>
                <a:ea typeface="Poppins"/>
                <a:cs typeface="Poppins"/>
                <a:sym typeface="Poppins"/>
              </a:rPr>
              <a:t> </a:t>
            </a:r>
            <a:r>
              <a:rPr b="0" i="0" lang="en-US" sz="1600" u="none" cap="none" strike="noStrike">
                <a:solidFill>
                  <a:schemeClr val="dk1"/>
                </a:solidFill>
                <a:latin typeface="Poppins"/>
                <a:ea typeface="Poppins"/>
                <a:cs typeface="Poppins"/>
                <a:sym typeface="Poppins"/>
              </a:rPr>
              <a:t>by delivering all elements </a:t>
            </a:r>
            <a:r>
              <a:rPr b="0" i="0" lang="en-US" sz="1600" u="none" cap="none" strike="noStrike">
                <a:solidFill>
                  <a:srgbClr val="000000"/>
                </a:solidFill>
                <a:latin typeface="Poppins"/>
                <a:ea typeface="Poppins"/>
                <a:cs typeface="Poppins"/>
                <a:sym typeface="Poppins"/>
              </a:rPr>
              <a:t>of care through one PCP and one </a:t>
            </a:r>
            <a:r>
              <a:rPr lang="en-US" sz="1600">
                <a:latin typeface="Poppins"/>
                <a:ea typeface="Poppins"/>
                <a:cs typeface="Poppins"/>
                <a:sym typeface="Poppins"/>
              </a:rPr>
              <a:t>Navigator</a:t>
            </a:r>
            <a:r>
              <a:rPr b="0" i="0" lang="en-US" sz="1600" u="none" cap="none" strike="noStrike">
                <a:solidFill>
                  <a:schemeClr val="dk1"/>
                </a:solidFill>
                <a:latin typeface="Poppins"/>
                <a:ea typeface="Poppins"/>
                <a:cs typeface="Poppins"/>
                <a:sym typeface="Poppins"/>
              </a:rPr>
              <a:t>.</a:t>
            </a:r>
            <a:endParaRPr b="0" i="0" sz="1600" u="none" cap="none" strike="noStrike">
              <a:solidFill>
                <a:schemeClr val="dk1"/>
              </a:solidFill>
              <a:latin typeface="Poppins"/>
              <a:ea typeface="Poppins"/>
              <a:cs typeface="Poppins"/>
              <a:sym typeface="Poppins"/>
            </a:endParaRPr>
          </a:p>
          <a:p>
            <a:pPr indent="0" lvl="0" marL="60960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Poppins"/>
              <a:ea typeface="Poppins"/>
              <a:cs typeface="Poppins"/>
              <a:sym typeface="Poppins"/>
            </a:endParaRPr>
          </a:p>
          <a:p>
            <a:pPr indent="-158750" lvl="0" marL="165100" marR="0" rtl="0" algn="l">
              <a:lnSpc>
                <a:spcPct val="100000"/>
              </a:lnSpc>
              <a:spcBef>
                <a:spcPts val="0"/>
              </a:spcBef>
              <a:spcAft>
                <a:spcPts val="0"/>
              </a:spcAft>
              <a:buClr>
                <a:srgbClr val="00B6D3"/>
              </a:buClr>
              <a:buSzPts val="2100"/>
              <a:buFont typeface="Noto Sans Symbols"/>
              <a:buChar char="▪"/>
            </a:pPr>
            <a:r>
              <a:rPr b="1" i="0" lang="en-US" sz="1600" u="none" cap="none" strike="noStrike">
                <a:solidFill>
                  <a:schemeClr val="dk1"/>
                </a:solidFill>
                <a:latin typeface="Poppins"/>
                <a:ea typeface="Poppins"/>
                <a:cs typeface="Poppins"/>
                <a:sym typeface="Poppins"/>
              </a:rPr>
              <a:t>Leverages AI Agents &amp; </a:t>
            </a:r>
            <a:r>
              <a:rPr b="1" i="0" lang="en-US" sz="1600" u="none" cap="none" strike="noStrike">
                <a:solidFill>
                  <a:schemeClr val="dk1"/>
                </a:solidFill>
                <a:latin typeface="Poppins"/>
                <a:ea typeface="Poppins"/>
                <a:cs typeface="Poppins"/>
                <a:sym typeface="Poppins"/>
              </a:rPr>
              <a:t>LLM Clinical Decision Support</a:t>
            </a:r>
            <a:r>
              <a:rPr b="0" i="0" lang="en-US" sz="1600" u="none" cap="none" strike="noStrike">
                <a:solidFill>
                  <a:schemeClr val="dk1"/>
                </a:solidFill>
                <a:latin typeface="Poppins"/>
                <a:ea typeface="Poppins"/>
                <a:cs typeface="Poppins"/>
                <a:sym typeface="Poppins"/>
              </a:rPr>
              <a:t> to empower the PCP and Care</a:t>
            </a:r>
            <a:r>
              <a:rPr lang="en-US" sz="1600">
                <a:solidFill>
                  <a:schemeClr val="dk1"/>
                </a:solidFill>
                <a:latin typeface="Poppins"/>
                <a:ea typeface="Poppins"/>
                <a:cs typeface="Poppins"/>
                <a:sym typeface="Poppins"/>
              </a:rPr>
              <a:t> Navigator</a:t>
            </a:r>
            <a:r>
              <a:rPr b="0" i="0" lang="en-US" sz="1600" u="none" cap="none" strike="noStrike">
                <a:solidFill>
                  <a:schemeClr val="dk1"/>
                </a:solidFill>
                <a:latin typeface="Poppins"/>
                <a:ea typeface="Poppins"/>
                <a:cs typeface="Poppins"/>
                <a:sym typeface="Poppins"/>
              </a:rPr>
              <a:t> to cover an expanded scope,</a:t>
            </a:r>
            <a:r>
              <a:rPr lang="en-US" sz="1600">
                <a:solidFill>
                  <a:schemeClr val="dk1"/>
                </a:solidFill>
                <a:latin typeface="Poppins"/>
                <a:ea typeface="Poppins"/>
                <a:cs typeface="Poppins"/>
                <a:sym typeface="Poppins"/>
              </a:rPr>
              <a:t> reducing complexity and lowering costs</a:t>
            </a:r>
            <a:r>
              <a:rPr b="0" i="0" lang="en-US" sz="1600" u="none" cap="none" strike="noStrike">
                <a:solidFill>
                  <a:srgbClr val="000000"/>
                </a:solidFill>
                <a:latin typeface="Poppins"/>
                <a:ea typeface="Poppins"/>
                <a:cs typeface="Poppins"/>
                <a:sym typeface="Poppins"/>
              </a:rPr>
              <a:t>.</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158750" lvl="0" marL="165100" marR="0" rtl="0" algn="l">
              <a:lnSpc>
                <a:spcPct val="100000"/>
              </a:lnSpc>
              <a:spcBef>
                <a:spcPts val="0"/>
              </a:spcBef>
              <a:spcAft>
                <a:spcPts val="0"/>
              </a:spcAft>
              <a:buClr>
                <a:srgbClr val="00B6D3"/>
              </a:buClr>
              <a:buSzPts val="2100"/>
              <a:buFont typeface="Noto Sans Symbols"/>
              <a:buChar char="▪"/>
            </a:pPr>
            <a:r>
              <a:rPr b="1" i="0" lang="en-US" sz="1600" u="none" cap="none" strike="noStrike">
                <a:solidFill>
                  <a:srgbClr val="000000"/>
                </a:solidFill>
                <a:latin typeface="Poppins"/>
                <a:ea typeface="Poppins"/>
                <a:cs typeface="Poppins"/>
                <a:sym typeface="Poppins"/>
              </a:rPr>
              <a:t>PCP and Patient see telehealth specialists together</a:t>
            </a:r>
            <a:r>
              <a:rPr lang="en-US" sz="1600">
                <a:latin typeface="Poppins"/>
                <a:ea typeface="Poppins"/>
                <a:cs typeface="Poppins"/>
                <a:sym typeface="Poppins"/>
              </a:rPr>
              <a:t> </a:t>
            </a:r>
            <a:r>
              <a:rPr b="0" i="0" lang="en-US" sz="1600" u="none" cap="none" strike="noStrike">
                <a:solidFill>
                  <a:srgbClr val="000000"/>
                </a:solidFill>
                <a:latin typeface="Poppins"/>
                <a:ea typeface="Poppins"/>
                <a:cs typeface="Poppins"/>
                <a:sym typeface="Poppins"/>
              </a:rPr>
              <a:t>achieving a unified care plan and an unmatched patient experience.  </a:t>
            </a:r>
            <a:endParaRPr b="0" i="0" sz="16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id="193" name="Google Shape;193;p25" title="Graphic_1.png"/>
          <p:cNvPicPr preferRelativeResize="0"/>
          <p:nvPr/>
        </p:nvPicPr>
        <p:blipFill rotWithShape="1">
          <a:blip r:embed="rId4">
            <a:alphaModFix/>
          </a:blip>
          <a:srcRect b="0" l="0" r="0" t="0"/>
          <a:stretch/>
        </p:blipFill>
        <p:spPr>
          <a:xfrm>
            <a:off x="6914208" y="1151640"/>
            <a:ext cx="4782495" cy="3918466"/>
          </a:xfrm>
          <a:prstGeom prst="rect">
            <a:avLst/>
          </a:prstGeom>
          <a:noFill/>
          <a:ln>
            <a:noFill/>
          </a:ln>
        </p:spPr>
      </p:pic>
      <p:grpSp>
        <p:nvGrpSpPr>
          <p:cNvPr id="194" name="Google Shape;194;p25"/>
          <p:cNvGrpSpPr/>
          <p:nvPr/>
        </p:nvGrpSpPr>
        <p:grpSpPr>
          <a:xfrm>
            <a:off x="637112" y="5319547"/>
            <a:ext cx="6832638" cy="585485"/>
            <a:chOff x="-596742" y="3208088"/>
            <a:chExt cx="10117930" cy="867000"/>
          </a:xfrm>
        </p:grpSpPr>
        <p:sp>
          <p:nvSpPr>
            <p:cNvPr id="195" name="Google Shape;195;p25"/>
            <p:cNvSpPr txBox="1"/>
            <p:nvPr/>
          </p:nvSpPr>
          <p:spPr>
            <a:xfrm>
              <a:off x="-596742" y="3295806"/>
              <a:ext cx="3534000" cy="639300"/>
            </a:xfrm>
            <a:prstGeom prst="rect">
              <a:avLst/>
            </a:prstGeom>
            <a:noFill/>
            <a:ln>
              <a:noFill/>
            </a:ln>
          </p:spPr>
          <p:txBody>
            <a:bodyPr anchorCtr="0" anchor="t" bIns="30875" lIns="61700" spcFirstLastPara="1" rIns="61700" wrap="square" tIns="30875">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Poppins Medium"/>
                  <a:ea typeface="Poppins Medium"/>
                  <a:cs typeface="Poppins Medium"/>
                  <a:sym typeface="Poppins Medium"/>
                </a:rPr>
                <a:t>The Result</a:t>
              </a:r>
              <a:endParaRPr b="0" i="0" sz="1000" u="none" cap="none" strike="noStrike">
                <a:solidFill>
                  <a:srgbClr val="000000"/>
                </a:solidFill>
                <a:latin typeface="Arial"/>
                <a:ea typeface="Arial"/>
                <a:cs typeface="Arial"/>
                <a:sym typeface="Arial"/>
              </a:endParaRPr>
            </a:p>
          </p:txBody>
        </p:sp>
        <p:sp>
          <p:nvSpPr>
            <p:cNvPr id="196" name="Google Shape;196;p25"/>
            <p:cNvSpPr txBox="1"/>
            <p:nvPr/>
          </p:nvSpPr>
          <p:spPr>
            <a:xfrm>
              <a:off x="2313388" y="3208088"/>
              <a:ext cx="7207800" cy="867000"/>
            </a:xfrm>
            <a:prstGeom prst="rect">
              <a:avLst/>
            </a:prstGeom>
            <a:noFill/>
            <a:ln>
              <a:noFill/>
            </a:ln>
          </p:spPr>
          <p:txBody>
            <a:bodyPr anchorCtr="0" anchor="t" bIns="30875" lIns="61700" spcFirstLastPara="1" rIns="61700" wrap="square" tIns="30875">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lt1"/>
                  </a:solidFill>
                  <a:latin typeface="Poppins"/>
                  <a:ea typeface="Poppins"/>
                  <a:cs typeface="Poppins"/>
                  <a:sym typeface="Poppins"/>
                </a:rPr>
                <a:t>Better experiences, stronger relationships, and healthier patients.</a:t>
              </a:r>
              <a:endParaRPr b="0" i="0" sz="1700" u="none" cap="none" strike="noStrike">
                <a:solidFill>
                  <a:srgbClr val="000000"/>
                </a:solidFill>
                <a:latin typeface="Arial"/>
                <a:ea typeface="Arial"/>
                <a:cs typeface="Arial"/>
                <a:sym typeface="Arial"/>
              </a:endParaRPr>
            </a:p>
          </p:txBody>
        </p:sp>
      </p:grpSp>
      <p:pic>
        <p:nvPicPr>
          <p:cNvPr id="197" name="Google Shape;197;p25" title="TSH-Logomark-lightbg-2color.png"/>
          <p:cNvPicPr preferRelativeResize="0"/>
          <p:nvPr/>
        </p:nvPicPr>
        <p:blipFill>
          <a:blip r:embed="rId5">
            <a:alphaModFix/>
          </a:blip>
          <a:stretch>
            <a:fillRect/>
          </a:stretch>
        </p:blipFill>
        <p:spPr>
          <a:xfrm>
            <a:off x="11303575" y="6239600"/>
            <a:ext cx="488700" cy="4818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pic>
        <p:nvPicPr>
          <p:cNvPr id="203" name="Google Shape;203;p26"/>
          <p:cNvPicPr preferRelativeResize="0"/>
          <p:nvPr/>
        </p:nvPicPr>
        <p:blipFill rotWithShape="1">
          <a:blip r:embed="rId3">
            <a:alphaModFix/>
          </a:blip>
          <a:srcRect b="0" l="0" r="0" t="0"/>
          <a:stretch/>
        </p:blipFill>
        <p:spPr>
          <a:xfrm>
            <a:off x="-449354" y="-270653"/>
            <a:ext cx="12991250" cy="7315200"/>
          </a:xfrm>
          <a:prstGeom prst="rect">
            <a:avLst/>
          </a:prstGeom>
          <a:noFill/>
          <a:ln>
            <a:noFill/>
          </a:ln>
        </p:spPr>
      </p:pic>
      <p:sp>
        <p:nvSpPr>
          <p:cNvPr id="204" name="Google Shape;204;p26"/>
          <p:cNvSpPr txBox="1"/>
          <p:nvPr/>
        </p:nvSpPr>
        <p:spPr>
          <a:xfrm>
            <a:off x="419100" y="4453750"/>
            <a:ext cx="9245400" cy="63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500"/>
              <a:buFont typeface="Arial"/>
              <a:buNone/>
            </a:pPr>
            <a:r>
              <a:rPr b="1" lang="en-US" sz="3500">
                <a:solidFill>
                  <a:srgbClr val="00B6D3"/>
                </a:solidFill>
                <a:latin typeface="Poppins"/>
                <a:ea typeface="Poppins"/>
                <a:cs typeface="Poppins"/>
                <a:sym typeface="Poppins"/>
              </a:rPr>
              <a:t>AI unlocks</a:t>
            </a:r>
            <a:r>
              <a:rPr lang="en-US" sz="3500">
                <a:solidFill>
                  <a:srgbClr val="00B6D3"/>
                </a:solidFill>
                <a:latin typeface="Poppins"/>
                <a:ea typeface="Poppins"/>
                <a:cs typeface="Poppins"/>
                <a:sym typeface="Poppins"/>
              </a:rPr>
              <a:t> </a:t>
            </a:r>
            <a:r>
              <a:rPr lang="en-US" sz="3500">
                <a:solidFill>
                  <a:schemeClr val="lt1"/>
                </a:solidFill>
                <a:latin typeface="Poppins"/>
                <a:ea typeface="Poppins"/>
                <a:cs typeface="Poppins"/>
                <a:sym typeface="Poppins"/>
              </a:rPr>
              <a:t>the future of care delivery </a:t>
            </a:r>
            <a:endParaRPr i="0" sz="3500" u="none" cap="none" strike="noStrike">
              <a:solidFill>
                <a:schemeClr val="lt1"/>
              </a:solidFill>
              <a:latin typeface="Poppins"/>
              <a:ea typeface="Poppins"/>
              <a:cs typeface="Poppins"/>
              <a:sym typeface="Poppins"/>
            </a:endParaRPr>
          </a:p>
        </p:txBody>
      </p:sp>
      <p:pic>
        <p:nvPicPr>
          <p:cNvPr id="205" name="Google Shape;205;p26" title="TSH-Logomark-darkbg-white.png"/>
          <p:cNvPicPr preferRelativeResize="0"/>
          <p:nvPr/>
        </p:nvPicPr>
        <p:blipFill>
          <a:blip r:embed="rId4">
            <a:alphaModFix/>
          </a:blip>
          <a:stretch>
            <a:fillRect/>
          </a:stretch>
        </p:blipFill>
        <p:spPr>
          <a:xfrm>
            <a:off x="419100" y="464325"/>
            <a:ext cx="1255850" cy="12382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descr="A map of a city&#10;&#10;AI-generated content may be incorrect." id="211" name="Google Shape;211;p27"/>
          <p:cNvPicPr preferRelativeResize="0"/>
          <p:nvPr/>
        </p:nvPicPr>
        <p:blipFill rotWithShape="1">
          <a:blip r:embed="rId3">
            <a:alphaModFix amt="10000"/>
          </a:blip>
          <a:srcRect b="2866" l="3052" r="3043" t="2857"/>
          <a:stretch/>
        </p:blipFill>
        <p:spPr>
          <a:xfrm flipH="1">
            <a:off x="0" y="0"/>
            <a:ext cx="12192000" cy="6857999"/>
          </a:xfrm>
          <a:prstGeom prst="rect">
            <a:avLst/>
          </a:prstGeom>
          <a:noFill/>
          <a:ln>
            <a:noFill/>
          </a:ln>
        </p:spPr>
      </p:pic>
      <p:cxnSp>
        <p:nvCxnSpPr>
          <p:cNvPr id="212" name="Google Shape;212;p27"/>
          <p:cNvCxnSpPr/>
          <p:nvPr/>
        </p:nvCxnSpPr>
        <p:spPr>
          <a:xfrm rot="10800000">
            <a:off x="419119" y="6465972"/>
            <a:ext cx="10741800" cy="29100"/>
          </a:xfrm>
          <a:prstGeom prst="straightConnector1">
            <a:avLst/>
          </a:prstGeom>
          <a:noFill/>
          <a:ln cap="flat" cmpd="sng" w="12700">
            <a:solidFill>
              <a:srgbClr val="075A85"/>
            </a:solidFill>
            <a:prstDash val="solid"/>
            <a:round/>
            <a:headEnd len="sm" w="sm" type="none"/>
            <a:tailEnd len="sm" w="sm" type="none"/>
          </a:ln>
        </p:spPr>
      </p:cxnSp>
      <p:pic>
        <p:nvPicPr>
          <p:cNvPr id="213" name="Google Shape;213;p27" title="TSH-Logomark-lightbg-2color.png"/>
          <p:cNvPicPr preferRelativeResize="0"/>
          <p:nvPr/>
        </p:nvPicPr>
        <p:blipFill>
          <a:blip r:embed="rId4">
            <a:alphaModFix/>
          </a:blip>
          <a:stretch>
            <a:fillRect/>
          </a:stretch>
        </p:blipFill>
        <p:spPr>
          <a:xfrm>
            <a:off x="11303575" y="6239600"/>
            <a:ext cx="488700" cy="481848"/>
          </a:xfrm>
          <a:prstGeom prst="rect">
            <a:avLst/>
          </a:prstGeom>
          <a:noFill/>
          <a:ln>
            <a:noFill/>
          </a:ln>
        </p:spPr>
      </p:pic>
      <p:sp>
        <p:nvSpPr>
          <p:cNvPr id="214" name="Google Shape;214;p27"/>
          <p:cNvSpPr/>
          <p:nvPr/>
        </p:nvSpPr>
        <p:spPr>
          <a:xfrm>
            <a:off x="762000" y="1146324"/>
            <a:ext cx="9810900" cy="505500"/>
          </a:xfrm>
          <a:prstGeom prst="rect">
            <a:avLst/>
          </a:prstGeom>
          <a:noFill/>
          <a:ln>
            <a:noFill/>
          </a:ln>
        </p:spPr>
        <p:txBody>
          <a:bodyPr anchorCtr="0" anchor="t" bIns="16925" lIns="16925" spcFirstLastPara="1" rIns="16925" wrap="square" tIns="16925">
            <a:noAutofit/>
          </a:bodyPr>
          <a:lstStyle/>
          <a:p>
            <a:pPr indent="0" lvl="0" marL="0" marR="0" rtl="0" algn="l">
              <a:lnSpc>
                <a:spcPct val="135000"/>
              </a:lnSpc>
              <a:spcBef>
                <a:spcPts val="0"/>
              </a:spcBef>
              <a:spcAft>
                <a:spcPts val="0"/>
              </a:spcAft>
              <a:buClr>
                <a:srgbClr val="3A5864"/>
              </a:buClr>
              <a:buSzPts val="1400"/>
              <a:buFont typeface="Arial"/>
              <a:buNone/>
            </a:pPr>
            <a:r>
              <a:rPr i="1" lang="en-US" sz="1200" u="none" cap="none" strike="noStrike">
                <a:solidFill>
                  <a:srgbClr val="3A5864"/>
                </a:solidFill>
                <a:latin typeface="Poppins"/>
                <a:ea typeface="Poppins"/>
                <a:cs typeface="Poppins"/>
                <a:sym typeface="Poppins"/>
              </a:rPr>
              <a:t>A best-in-class LLM, paired with </a:t>
            </a:r>
            <a:r>
              <a:rPr i="1" lang="en-US" sz="1200">
                <a:solidFill>
                  <a:srgbClr val="3A5864"/>
                </a:solidFill>
                <a:latin typeface="Poppins"/>
                <a:ea typeface="Poppins"/>
                <a:cs typeface="Poppins"/>
                <a:sym typeface="Poppins"/>
              </a:rPr>
              <a:t>our VBC and Tech engineered</a:t>
            </a:r>
            <a:r>
              <a:rPr i="1" lang="en-US" sz="1200">
                <a:solidFill>
                  <a:srgbClr val="3A5864"/>
                </a:solidFill>
                <a:latin typeface="Poppins"/>
                <a:ea typeface="Poppins"/>
                <a:cs typeface="Poppins"/>
                <a:sym typeface="Poppins"/>
              </a:rPr>
              <a:t> context elevate care and efficiency across the enterprise</a:t>
            </a:r>
            <a:r>
              <a:rPr i="1" lang="en-US" sz="1200" u="none" cap="none" strike="noStrike">
                <a:solidFill>
                  <a:srgbClr val="3A5864"/>
                </a:solidFill>
                <a:latin typeface="Poppins"/>
                <a:ea typeface="Poppins"/>
                <a:cs typeface="Poppins"/>
                <a:sym typeface="Poppins"/>
              </a:rPr>
              <a:t>.</a:t>
            </a:r>
            <a:r>
              <a:rPr i="1" lang="en-US" sz="1200" u="none" cap="none" strike="noStrike">
                <a:solidFill>
                  <a:srgbClr val="3A5864"/>
                </a:solidFill>
                <a:latin typeface="Poppins"/>
                <a:ea typeface="Poppins"/>
                <a:cs typeface="Poppins"/>
                <a:sym typeface="Poppins"/>
              </a:rPr>
              <a:t> A clinician supervises every use case. Value-based care lets us deploy what fee-for-service can't.</a:t>
            </a:r>
            <a:endParaRPr i="0" sz="1200" u="none" cap="none" strike="noStrike">
              <a:solidFill>
                <a:schemeClr val="dk1"/>
              </a:solidFill>
              <a:latin typeface="Poppins"/>
              <a:ea typeface="Poppins"/>
              <a:cs typeface="Poppins"/>
              <a:sym typeface="Poppins"/>
            </a:endParaRPr>
          </a:p>
        </p:txBody>
      </p:sp>
      <p:sp>
        <p:nvSpPr>
          <p:cNvPr id="215" name="Google Shape;215;p27"/>
          <p:cNvSpPr/>
          <p:nvPr/>
        </p:nvSpPr>
        <p:spPr>
          <a:xfrm>
            <a:off x="762000" y="1718100"/>
            <a:ext cx="7391400" cy="2764500"/>
          </a:xfrm>
          <a:prstGeom prst="roundRect">
            <a:avLst>
              <a:gd fmla="val 6896" name="adj"/>
            </a:avLst>
          </a:prstGeom>
          <a:solidFill>
            <a:srgbClr val="DAF2F4">
              <a:alpha val="34900"/>
            </a:srgbClr>
          </a:solidFill>
          <a:ln cap="flat" cmpd="sng" w="6350">
            <a:solidFill>
              <a:srgbClr val="C5D9D7"/>
            </a:solidFill>
            <a:prstDash val="solid"/>
            <a:round/>
            <a:headEnd len="sm" w="sm" type="none"/>
            <a:tailEnd len="sm" w="sm" type="none"/>
          </a:ln>
        </p:spPr>
        <p:txBody>
          <a:bodyPr anchorCtr="0" anchor="ctr" bIns="60950" lIns="60950" spcFirstLastPara="1" rIns="60950" wrap="square" tIns="60950">
            <a:noAutofit/>
          </a:bodyPr>
          <a:lstStyle/>
          <a:p>
            <a:pPr indent="0" lvl="0" marL="0" rtl="0" algn="l">
              <a:spcBef>
                <a:spcPts val="0"/>
              </a:spcBef>
              <a:spcAft>
                <a:spcPts val="0"/>
              </a:spcAft>
              <a:buNone/>
            </a:pPr>
            <a:r>
              <a:rPr lang="en-US"/>
              <a:t>    </a:t>
            </a:r>
            <a:endParaRPr/>
          </a:p>
        </p:txBody>
      </p:sp>
      <p:sp>
        <p:nvSpPr>
          <p:cNvPr id="216" name="Google Shape;216;p27"/>
          <p:cNvSpPr/>
          <p:nvPr/>
        </p:nvSpPr>
        <p:spPr>
          <a:xfrm>
            <a:off x="908050" y="1838761"/>
            <a:ext cx="3435300" cy="648600"/>
          </a:xfrm>
          <a:prstGeom prst="roundRect">
            <a:avLst>
              <a:gd fmla="val 13707" name="adj"/>
            </a:avLst>
          </a:prstGeom>
          <a:solidFill>
            <a:srgbClr val="FFFFFF"/>
          </a:solidFill>
          <a:ln cap="flat" cmpd="sng" w="6350">
            <a:solidFill>
              <a:srgbClr val="7A929C"/>
            </a:solidFill>
            <a:prstDash val="solid"/>
            <a:round/>
            <a:headEnd len="sm" w="sm" type="none"/>
            <a:tailEnd len="sm" w="sm" type="none"/>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217" name="Google Shape;217;p27"/>
          <p:cNvSpPr/>
          <p:nvPr/>
        </p:nvSpPr>
        <p:spPr>
          <a:xfrm>
            <a:off x="1028700" y="1934011"/>
            <a:ext cx="3289800" cy="143400"/>
          </a:xfrm>
          <a:prstGeom prst="rect">
            <a:avLst/>
          </a:prstGeom>
          <a:noFill/>
          <a:ln>
            <a:noFill/>
          </a:ln>
        </p:spPr>
        <p:txBody>
          <a:bodyPr anchorCtr="0" anchor="t" bIns="16925" lIns="16925" spcFirstLastPara="1" rIns="16925" wrap="square" tIns="16925">
            <a:noAutofit/>
          </a:bodyPr>
          <a:lstStyle/>
          <a:p>
            <a:pPr indent="0" lvl="0" marL="0" marR="0" rtl="0" algn="l">
              <a:lnSpc>
                <a:spcPct val="155000"/>
              </a:lnSpc>
              <a:spcBef>
                <a:spcPts val="0"/>
              </a:spcBef>
              <a:spcAft>
                <a:spcPts val="0"/>
              </a:spcAft>
              <a:buClr>
                <a:srgbClr val="007EA4"/>
              </a:buClr>
              <a:buSzPts val="600"/>
              <a:buFont typeface="Arial"/>
              <a:buNone/>
            </a:pPr>
            <a:r>
              <a:rPr b="1" lang="en-US" sz="900">
                <a:solidFill>
                  <a:srgbClr val="007EA4"/>
                </a:solidFill>
                <a:latin typeface="Poppins"/>
                <a:ea typeface="Poppins"/>
                <a:cs typeface="Poppins"/>
                <a:sym typeface="Poppins"/>
              </a:rPr>
              <a:t>Frontier LLM - </a:t>
            </a:r>
            <a:r>
              <a:rPr b="1" i="0" lang="en-US" sz="900" u="none" cap="none" strike="noStrike">
                <a:solidFill>
                  <a:srgbClr val="007EA4"/>
                </a:solidFill>
                <a:latin typeface="Poppins"/>
                <a:ea typeface="Poppins"/>
                <a:cs typeface="Poppins"/>
                <a:sym typeface="Poppins"/>
              </a:rPr>
              <a:t>ANTHROPIC · CLAUDE</a:t>
            </a:r>
            <a:endParaRPr i="0" sz="900" u="none" cap="none" strike="noStrike">
              <a:solidFill>
                <a:schemeClr val="dk1"/>
              </a:solidFill>
              <a:latin typeface="Poppins"/>
              <a:ea typeface="Poppins"/>
              <a:cs typeface="Poppins"/>
              <a:sym typeface="Poppins"/>
            </a:endParaRPr>
          </a:p>
        </p:txBody>
      </p:sp>
      <p:sp>
        <p:nvSpPr>
          <p:cNvPr id="218" name="Google Shape;218;p27"/>
          <p:cNvSpPr/>
          <p:nvPr/>
        </p:nvSpPr>
        <p:spPr>
          <a:xfrm>
            <a:off x="1028700" y="2077481"/>
            <a:ext cx="3289800" cy="186000"/>
          </a:xfrm>
          <a:prstGeom prst="rect">
            <a:avLst/>
          </a:prstGeom>
          <a:noFill/>
          <a:ln>
            <a:noFill/>
          </a:ln>
        </p:spPr>
        <p:txBody>
          <a:bodyPr anchorCtr="0" anchor="t" bIns="16925" lIns="16925" spcFirstLastPara="1" rIns="16925" wrap="square" tIns="16925">
            <a:noAutofit/>
          </a:bodyPr>
          <a:lstStyle/>
          <a:p>
            <a:pPr indent="0" lvl="0" marL="0" marR="0" rtl="0" algn="l">
              <a:lnSpc>
                <a:spcPct val="115000"/>
              </a:lnSpc>
              <a:spcBef>
                <a:spcPts val="0"/>
              </a:spcBef>
              <a:spcAft>
                <a:spcPts val="0"/>
              </a:spcAft>
              <a:buClr>
                <a:srgbClr val="004059"/>
              </a:buClr>
              <a:buSzPts val="1100"/>
              <a:buFont typeface="Arial"/>
              <a:buNone/>
            </a:pPr>
            <a:r>
              <a:rPr b="1" lang="en-US" sz="1100">
                <a:solidFill>
                  <a:srgbClr val="004059"/>
                </a:solidFill>
                <a:latin typeface="Poppins"/>
                <a:ea typeface="Poppins"/>
                <a:cs typeface="Poppins"/>
                <a:sym typeface="Poppins"/>
              </a:rPr>
              <a:t>Broad knowledge and R</a:t>
            </a:r>
            <a:r>
              <a:rPr b="1" i="0" lang="en-US" sz="1100" u="none" cap="none" strike="noStrike">
                <a:solidFill>
                  <a:srgbClr val="004059"/>
                </a:solidFill>
                <a:latin typeface="Poppins"/>
                <a:ea typeface="Poppins"/>
                <a:cs typeface="Poppins"/>
                <a:sym typeface="Poppins"/>
              </a:rPr>
              <a:t>easoning</a:t>
            </a:r>
            <a:endParaRPr i="0" sz="1100" u="none" cap="none" strike="noStrike">
              <a:solidFill>
                <a:schemeClr val="dk1"/>
              </a:solidFill>
              <a:latin typeface="Poppins"/>
              <a:ea typeface="Poppins"/>
              <a:cs typeface="Poppins"/>
              <a:sym typeface="Poppins"/>
            </a:endParaRPr>
          </a:p>
        </p:txBody>
      </p:sp>
      <p:sp>
        <p:nvSpPr>
          <p:cNvPr id="219" name="Google Shape;219;p27"/>
          <p:cNvSpPr/>
          <p:nvPr/>
        </p:nvSpPr>
        <p:spPr>
          <a:xfrm>
            <a:off x="1028700" y="2263516"/>
            <a:ext cx="3289800" cy="153900"/>
          </a:xfrm>
          <a:prstGeom prst="rect">
            <a:avLst/>
          </a:prstGeom>
          <a:noFill/>
          <a:ln>
            <a:noFill/>
          </a:ln>
        </p:spPr>
        <p:txBody>
          <a:bodyPr anchorCtr="0" anchor="t" bIns="16925" lIns="16925" spcFirstLastPara="1" rIns="16925" wrap="square" tIns="16925">
            <a:noAutofit/>
          </a:bodyPr>
          <a:lstStyle/>
          <a:p>
            <a:pPr indent="0" lvl="0" marL="0" marR="0" rtl="0" algn="l">
              <a:lnSpc>
                <a:spcPct val="135000"/>
              </a:lnSpc>
              <a:spcBef>
                <a:spcPts val="0"/>
              </a:spcBef>
              <a:spcAft>
                <a:spcPts val="0"/>
              </a:spcAft>
              <a:buClr>
                <a:srgbClr val="3A5864"/>
              </a:buClr>
              <a:buSzPts val="800"/>
              <a:buFont typeface="Arial"/>
              <a:buNone/>
            </a:pPr>
            <a:r>
              <a:rPr i="1" lang="en-US" sz="800" u="none" cap="none" strike="noStrike">
                <a:solidFill>
                  <a:srgbClr val="3A5864"/>
                </a:solidFill>
                <a:latin typeface="Poppins"/>
                <a:ea typeface="Poppins"/>
                <a:cs typeface="Poppins"/>
                <a:sym typeface="Poppins"/>
              </a:rPr>
              <a:t>Best-in-class LLM partner.</a:t>
            </a:r>
            <a:endParaRPr i="0" sz="800" u="none" cap="none" strike="noStrike">
              <a:solidFill>
                <a:schemeClr val="dk1"/>
              </a:solidFill>
              <a:latin typeface="Poppins"/>
              <a:ea typeface="Poppins"/>
              <a:cs typeface="Poppins"/>
              <a:sym typeface="Poppins"/>
            </a:endParaRPr>
          </a:p>
        </p:txBody>
      </p:sp>
      <p:sp>
        <p:nvSpPr>
          <p:cNvPr id="220" name="Google Shape;220;p27"/>
          <p:cNvSpPr/>
          <p:nvPr/>
        </p:nvSpPr>
        <p:spPr>
          <a:xfrm>
            <a:off x="4318000" y="1838761"/>
            <a:ext cx="279300" cy="674100"/>
          </a:xfrm>
          <a:prstGeom prst="rect">
            <a:avLst/>
          </a:prstGeom>
          <a:noFill/>
          <a:ln>
            <a:noFill/>
          </a:ln>
        </p:spPr>
        <p:txBody>
          <a:bodyPr anchorCtr="0" anchor="ctr" bIns="16925" lIns="16925" spcFirstLastPara="1" rIns="16925" wrap="square" tIns="16925">
            <a:noAutofit/>
          </a:bodyPr>
          <a:lstStyle/>
          <a:p>
            <a:pPr indent="0" lvl="0" marL="0" marR="0" rtl="0" algn="ctr">
              <a:lnSpc>
                <a:spcPct val="100000"/>
              </a:lnSpc>
              <a:spcBef>
                <a:spcPts val="0"/>
              </a:spcBef>
              <a:spcAft>
                <a:spcPts val="0"/>
              </a:spcAft>
              <a:buClr>
                <a:srgbClr val="007EA4"/>
              </a:buClr>
              <a:buSzPts val="1800"/>
              <a:buFont typeface="Arial"/>
              <a:buNone/>
            </a:pPr>
            <a:r>
              <a:rPr b="0" i="0" lang="en-US" sz="1800" u="none" cap="none" strike="noStrike">
                <a:solidFill>
                  <a:srgbClr val="007EA4"/>
                </a:solidFill>
                <a:latin typeface="Arial"/>
                <a:ea typeface="Arial"/>
                <a:cs typeface="Arial"/>
                <a:sym typeface="Arial"/>
              </a:rPr>
              <a:t>+</a:t>
            </a:r>
            <a:endParaRPr b="0" i="0" sz="1800" u="none" cap="none" strike="noStrike">
              <a:solidFill>
                <a:schemeClr val="dk1"/>
              </a:solidFill>
              <a:latin typeface="Calibri"/>
              <a:ea typeface="Calibri"/>
              <a:cs typeface="Calibri"/>
              <a:sym typeface="Calibri"/>
            </a:endParaRPr>
          </a:p>
        </p:txBody>
      </p:sp>
      <p:sp>
        <p:nvSpPr>
          <p:cNvPr id="221" name="Google Shape;221;p27"/>
          <p:cNvSpPr/>
          <p:nvPr/>
        </p:nvSpPr>
        <p:spPr>
          <a:xfrm>
            <a:off x="4572000" y="1838761"/>
            <a:ext cx="3435300" cy="648600"/>
          </a:xfrm>
          <a:prstGeom prst="roundRect">
            <a:avLst>
              <a:gd fmla="val 13707" name="adj"/>
            </a:avLst>
          </a:prstGeom>
          <a:solidFill>
            <a:srgbClr val="FFFFFF"/>
          </a:solidFill>
          <a:ln cap="flat" cmpd="sng" w="6350">
            <a:solidFill>
              <a:srgbClr val="7A929C"/>
            </a:solidFill>
            <a:prstDash val="solid"/>
            <a:round/>
            <a:headEnd len="sm" w="sm" type="none"/>
            <a:tailEnd len="sm" w="sm" type="none"/>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222" name="Google Shape;222;p27"/>
          <p:cNvSpPr/>
          <p:nvPr/>
        </p:nvSpPr>
        <p:spPr>
          <a:xfrm>
            <a:off x="4692650" y="1934011"/>
            <a:ext cx="3289800" cy="143400"/>
          </a:xfrm>
          <a:prstGeom prst="rect">
            <a:avLst/>
          </a:prstGeom>
          <a:noFill/>
          <a:ln>
            <a:noFill/>
          </a:ln>
        </p:spPr>
        <p:txBody>
          <a:bodyPr anchorCtr="0" anchor="t" bIns="16925" lIns="16925" spcFirstLastPara="1" rIns="16925" wrap="square" tIns="16925">
            <a:noAutofit/>
          </a:bodyPr>
          <a:lstStyle/>
          <a:p>
            <a:pPr indent="0" lvl="0" marL="0" marR="0" rtl="0" algn="l">
              <a:lnSpc>
                <a:spcPct val="155000"/>
              </a:lnSpc>
              <a:spcBef>
                <a:spcPts val="0"/>
              </a:spcBef>
              <a:spcAft>
                <a:spcPts val="0"/>
              </a:spcAft>
              <a:buClr>
                <a:srgbClr val="007EA4"/>
              </a:buClr>
              <a:buSzPts val="600"/>
              <a:buFont typeface="Arial"/>
              <a:buNone/>
            </a:pPr>
            <a:r>
              <a:rPr b="1" i="0" lang="en-US" sz="900" u="none" cap="none" strike="noStrike">
                <a:solidFill>
                  <a:srgbClr val="007EA4"/>
                </a:solidFill>
                <a:latin typeface="Poppins"/>
                <a:ea typeface="Poppins"/>
                <a:cs typeface="Poppins"/>
                <a:sym typeface="Poppins"/>
              </a:rPr>
              <a:t>P</a:t>
            </a:r>
            <a:r>
              <a:rPr b="1" lang="en-US" sz="900">
                <a:solidFill>
                  <a:srgbClr val="007EA4"/>
                </a:solidFill>
                <a:latin typeface="Poppins"/>
                <a:ea typeface="Poppins"/>
                <a:cs typeface="Poppins"/>
                <a:sym typeface="Poppins"/>
              </a:rPr>
              <a:t>atient</a:t>
            </a:r>
            <a:r>
              <a:rPr b="1" i="0" lang="en-US" sz="900" u="none" cap="none" strike="noStrike">
                <a:solidFill>
                  <a:srgbClr val="007EA4"/>
                </a:solidFill>
                <a:latin typeface="Poppins"/>
                <a:ea typeface="Poppins"/>
                <a:cs typeface="Poppins"/>
                <a:sym typeface="Poppins"/>
              </a:rPr>
              <a:t> Context - Town Square Health</a:t>
            </a:r>
            <a:endParaRPr i="0" sz="900" u="none" cap="none" strike="noStrike">
              <a:solidFill>
                <a:schemeClr val="dk1"/>
              </a:solidFill>
              <a:latin typeface="Poppins"/>
              <a:ea typeface="Poppins"/>
              <a:cs typeface="Poppins"/>
              <a:sym typeface="Poppins"/>
            </a:endParaRPr>
          </a:p>
        </p:txBody>
      </p:sp>
      <p:sp>
        <p:nvSpPr>
          <p:cNvPr id="223" name="Google Shape;223;p27"/>
          <p:cNvSpPr/>
          <p:nvPr/>
        </p:nvSpPr>
        <p:spPr>
          <a:xfrm>
            <a:off x="4692650" y="2077481"/>
            <a:ext cx="3289800" cy="186000"/>
          </a:xfrm>
          <a:prstGeom prst="rect">
            <a:avLst/>
          </a:prstGeom>
          <a:noFill/>
          <a:ln>
            <a:noFill/>
          </a:ln>
        </p:spPr>
        <p:txBody>
          <a:bodyPr anchorCtr="0" anchor="t" bIns="16925" lIns="16925" spcFirstLastPara="1" rIns="16925" wrap="square" tIns="16925">
            <a:noAutofit/>
          </a:bodyPr>
          <a:lstStyle/>
          <a:p>
            <a:pPr indent="0" lvl="0" marL="0" marR="0" rtl="0" algn="l">
              <a:lnSpc>
                <a:spcPct val="115000"/>
              </a:lnSpc>
              <a:spcBef>
                <a:spcPts val="0"/>
              </a:spcBef>
              <a:spcAft>
                <a:spcPts val="0"/>
              </a:spcAft>
              <a:buClr>
                <a:srgbClr val="004059"/>
              </a:buClr>
              <a:buSzPts val="1100"/>
              <a:buFont typeface="Arial"/>
              <a:buNone/>
            </a:pPr>
            <a:r>
              <a:rPr b="1" i="0" lang="en-US" sz="1100" u="none" cap="none" strike="noStrike">
                <a:solidFill>
                  <a:srgbClr val="004059"/>
                </a:solidFill>
                <a:latin typeface="Poppins"/>
                <a:ea typeface="Poppins"/>
                <a:cs typeface="Poppins"/>
                <a:sym typeface="Poppins"/>
              </a:rPr>
              <a:t>Clinical · Social · Functional</a:t>
            </a:r>
            <a:endParaRPr i="0" sz="1100" u="none" cap="none" strike="noStrike">
              <a:solidFill>
                <a:schemeClr val="dk1"/>
              </a:solidFill>
              <a:latin typeface="Poppins"/>
              <a:ea typeface="Poppins"/>
              <a:cs typeface="Poppins"/>
              <a:sym typeface="Poppins"/>
            </a:endParaRPr>
          </a:p>
        </p:txBody>
      </p:sp>
      <p:sp>
        <p:nvSpPr>
          <p:cNvPr id="224" name="Google Shape;224;p27"/>
          <p:cNvSpPr/>
          <p:nvPr/>
        </p:nvSpPr>
        <p:spPr>
          <a:xfrm>
            <a:off x="4692650" y="2263516"/>
            <a:ext cx="3289800" cy="153900"/>
          </a:xfrm>
          <a:prstGeom prst="rect">
            <a:avLst/>
          </a:prstGeom>
          <a:noFill/>
          <a:ln>
            <a:noFill/>
          </a:ln>
        </p:spPr>
        <p:txBody>
          <a:bodyPr anchorCtr="0" anchor="t" bIns="16925" lIns="16925" spcFirstLastPara="1" rIns="16925" wrap="square" tIns="16925">
            <a:noAutofit/>
          </a:bodyPr>
          <a:lstStyle/>
          <a:p>
            <a:pPr indent="0" lvl="0" marL="0" marR="0" rtl="0" algn="l">
              <a:lnSpc>
                <a:spcPct val="135000"/>
              </a:lnSpc>
              <a:spcBef>
                <a:spcPts val="0"/>
              </a:spcBef>
              <a:spcAft>
                <a:spcPts val="0"/>
              </a:spcAft>
              <a:buClr>
                <a:srgbClr val="3A5864"/>
              </a:buClr>
              <a:buSzPts val="800"/>
              <a:buFont typeface="Arial"/>
              <a:buNone/>
            </a:pPr>
            <a:r>
              <a:rPr i="1" lang="en-US" sz="700" u="none" cap="none" strike="noStrike">
                <a:solidFill>
                  <a:srgbClr val="3A5864"/>
                </a:solidFill>
                <a:latin typeface="Poppins"/>
                <a:ea typeface="Poppins"/>
                <a:cs typeface="Poppins"/>
                <a:sym typeface="Poppins"/>
              </a:rPr>
              <a:t>Longitudinal record, care-team observations, patient-reported signals.</a:t>
            </a:r>
            <a:endParaRPr i="0" sz="700" u="none" cap="none" strike="noStrike">
              <a:solidFill>
                <a:schemeClr val="dk1"/>
              </a:solidFill>
              <a:latin typeface="Poppins"/>
              <a:ea typeface="Poppins"/>
              <a:cs typeface="Poppins"/>
              <a:sym typeface="Poppins"/>
            </a:endParaRPr>
          </a:p>
        </p:txBody>
      </p:sp>
      <p:grpSp>
        <p:nvGrpSpPr>
          <p:cNvPr id="225" name="Google Shape;225;p27"/>
          <p:cNvGrpSpPr/>
          <p:nvPr/>
        </p:nvGrpSpPr>
        <p:grpSpPr>
          <a:xfrm>
            <a:off x="3342326" y="2589225"/>
            <a:ext cx="2397900" cy="292200"/>
            <a:chOff x="3407765" y="2589225"/>
            <a:chExt cx="2397900" cy="292200"/>
          </a:xfrm>
        </p:grpSpPr>
        <p:sp>
          <p:nvSpPr>
            <p:cNvPr id="226" name="Google Shape;226;p27"/>
            <p:cNvSpPr/>
            <p:nvPr/>
          </p:nvSpPr>
          <p:spPr>
            <a:xfrm>
              <a:off x="3407765" y="2589225"/>
              <a:ext cx="2397900" cy="292200"/>
            </a:xfrm>
            <a:prstGeom prst="roundRect">
              <a:avLst>
                <a:gd fmla="val 50000" name="adj"/>
              </a:avLst>
            </a:prstGeom>
            <a:solidFill>
              <a:srgbClr val="007EA4"/>
            </a:solidFill>
            <a:ln>
              <a:noFill/>
            </a:ln>
            <a:effectLst>
              <a:outerShdw blurRad="76200" rotWithShape="0" algn="bl" dir="5400000" dist="25400">
                <a:srgbClr val="004059">
                  <a:alpha val="18039"/>
                </a:srgbClr>
              </a:outerShdw>
            </a:effectLst>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227" name="Google Shape;227;p27"/>
            <p:cNvSpPr/>
            <p:nvPr/>
          </p:nvSpPr>
          <p:spPr>
            <a:xfrm>
              <a:off x="3534541" y="2664694"/>
              <a:ext cx="139800" cy="139800"/>
            </a:xfrm>
            <a:prstGeom prst="ellipse">
              <a:avLst/>
            </a:prstGeom>
            <a:solidFill>
              <a:srgbClr val="FFFFFF"/>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228" name="Google Shape;228;p27"/>
            <p:cNvSpPr/>
            <p:nvPr/>
          </p:nvSpPr>
          <p:spPr>
            <a:xfrm>
              <a:off x="3737748" y="2640474"/>
              <a:ext cx="1992300" cy="165300"/>
            </a:xfrm>
            <a:prstGeom prst="rect">
              <a:avLst/>
            </a:prstGeom>
            <a:noFill/>
            <a:ln>
              <a:noFill/>
            </a:ln>
          </p:spPr>
          <p:txBody>
            <a:bodyPr anchorCtr="0" anchor="t" bIns="16925" lIns="16925" spcFirstLastPara="1" rIns="16925" wrap="square" tIns="16925">
              <a:noAutofit/>
            </a:bodyPr>
            <a:lstStyle/>
            <a:p>
              <a:pPr indent="0" lvl="0" marL="0" marR="0" rtl="0" algn="l">
                <a:lnSpc>
                  <a:spcPct val="155000"/>
                </a:lnSpc>
                <a:spcBef>
                  <a:spcPts val="0"/>
                </a:spcBef>
                <a:spcAft>
                  <a:spcPts val="0"/>
                </a:spcAft>
                <a:buClr>
                  <a:srgbClr val="FFFFFF"/>
                </a:buClr>
                <a:buSzPts val="700"/>
                <a:buFont typeface="Arial"/>
                <a:buNone/>
              </a:pPr>
              <a:r>
                <a:rPr b="1" lang="en-US" sz="1100">
                  <a:solidFill>
                    <a:srgbClr val="FFFFFF"/>
                  </a:solidFill>
                </a:rPr>
                <a:t>Integrated</a:t>
              </a:r>
              <a:r>
                <a:rPr b="1" i="0" lang="en-US" sz="1100" u="none" cap="none" strike="noStrike">
                  <a:solidFill>
                    <a:srgbClr val="FFFFFF"/>
                  </a:solidFill>
                  <a:latin typeface="Arial"/>
                  <a:ea typeface="Arial"/>
                  <a:cs typeface="Arial"/>
                  <a:sym typeface="Arial"/>
                </a:rPr>
                <a:t> </a:t>
              </a:r>
              <a:r>
                <a:rPr b="1" lang="en-US" sz="1100">
                  <a:solidFill>
                    <a:srgbClr val="FFFFFF"/>
                  </a:solidFill>
                </a:rPr>
                <a:t>in </a:t>
              </a:r>
              <a:r>
                <a:rPr b="1" lang="en-US" sz="1100">
                  <a:solidFill>
                    <a:srgbClr val="FFFFFF"/>
                  </a:solidFill>
                </a:rPr>
                <a:t>SquareOne</a:t>
              </a:r>
              <a:endParaRPr b="0" i="0" sz="1100" u="none" cap="none" strike="noStrike">
                <a:solidFill>
                  <a:schemeClr val="dk1"/>
                </a:solidFill>
                <a:latin typeface="Calibri"/>
                <a:ea typeface="Calibri"/>
                <a:cs typeface="Calibri"/>
                <a:sym typeface="Calibri"/>
              </a:endParaRPr>
            </a:p>
          </p:txBody>
        </p:sp>
      </p:grpSp>
      <p:sp>
        <p:nvSpPr>
          <p:cNvPr id="229" name="Google Shape;229;p27"/>
          <p:cNvSpPr/>
          <p:nvPr/>
        </p:nvSpPr>
        <p:spPr>
          <a:xfrm>
            <a:off x="4451350" y="2817370"/>
            <a:ext cx="12900" cy="139800"/>
          </a:xfrm>
          <a:prstGeom prst="rect">
            <a:avLst/>
          </a:prstGeom>
          <a:solidFill>
            <a:srgbClr val="007EA4"/>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230" name="Google Shape;230;p27"/>
          <p:cNvSpPr/>
          <p:nvPr/>
        </p:nvSpPr>
        <p:spPr>
          <a:xfrm>
            <a:off x="908050" y="3019739"/>
            <a:ext cx="7099500" cy="1391400"/>
          </a:xfrm>
          <a:prstGeom prst="roundRect">
            <a:avLst>
              <a:gd fmla="val 18947" name="adj"/>
            </a:avLst>
          </a:prstGeom>
          <a:solidFill>
            <a:srgbClr val="095B85"/>
          </a:solidFill>
          <a:ln>
            <a:noFill/>
          </a:ln>
          <a:effectLst>
            <a:outerShdw blurRad="152400" rotWithShape="0" algn="bl" dir="5400000" dist="50800">
              <a:srgbClr val="004059">
                <a:alpha val="16079"/>
              </a:srgbClr>
            </a:outerShdw>
          </a:effectLst>
        </p:spPr>
        <p:txBody>
          <a:bodyPr anchorCtr="0" anchor="ctr" bIns="60950" lIns="60950" spcFirstLastPara="1" rIns="60950" wrap="square" tIns="60950">
            <a:noAutofit/>
          </a:bodyPr>
          <a:lstStyle/>
          <a:p>
            <a:pPr indent="0" lvl="0" marL="0" rtl="0" algn="l">
              <a:spcBef>
                <a:spcPts val="0"/>
              </a:spcBef>
              <a:spcAft>
                <a:spcPts val="0"/>
              </a:spcAft>
              <a:buNone/>
            </a:pPr>
            <a:r>
              <a:t/>
            </a:r>
            <a:endParaRPr i="1" sz="1100">
              <a:solidFill>
                <a:schemeClr val="lt1"/>
              </a:solidFill>
              <a:latin typeface="Poppins"/>
              <a:ea typeface="Poppins"/>
              <a:cs typeface="Poppins"/>
              <a:sym typeface="Poppins"/>
            </a:endParaRPr>
          </a:p>
        </p:txBody>
      </p:sp>
      <p:sp>
        <p:nvSpPr>
          <p:cNvPr id="231" name="Google Shape;231;p27"/>
          <p:cNvSpPr/>
          <p:nvPr/>
        </p:nvSpPr>
        <p:spPr>
          <a:xfrm>
            <a:off x="1047750" y="3221810"/>
            <a:ext cx="266700" cy="266700"/>
          </a:xfrm>
          <a:prstGeom prst="ellipse">
            <a:avLst/>
          </a:prstGeom>
          <a:solidFill>
            <a:srgbClr val="007EA4"/>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232" name="Google Shape;232;p27"/>
          <p:cNvSpPr/>
          <p:nvPr/>
        </p:nvSpPr>
        <p:spPr>
          <a:xfrm>
            <a:off x="1416050" y="3212550"/>
            <a:ext cx="5783100" cy="266700"/>
          </a:xfrm>
          <a:prstGeom prst="rect">
            <a:avLst/>
          </a:prstGeom>
          <a:noFill/>
          <a:ln>
            <a:noFill/>
          </a:ln>
        </p:spPr>
        <p:txBody>
          <a:bodyPr anchorCtr="0" anchor="t" bIns="16925" lIns="16925" spcFirstLastPara="1" rIns="16925" wrap="square" tIns="16925">
            <a:noAutofit/>
          </a:bodyPr>
          <a:lstStyle/>
          <a:p>
            <a:pPr indent="0" lvl="0" marL="0" marR="0" rtl="0" algn="l">
              <a:lnSpc>
                <a:spcPct val="115000"/>
              </a:lnSpc>
              <a:spcBef>
                <a:spcPts val="0"/>
              </a:spcBef>
              <a:spcAft>
                <a:spcPts val="0"/>
              </a:spcAft>
              <a:buClr>
                <a:srgbClr val="FFFFFF"/>
              </a:buClr>
              <a:buSzPts val="1100"/>
              <a:buFont typeface="Arial"/>
              <a:buNone/>
            </a:pPr>
            <a:r>
              <a:rPr b="1" lang="en-US">
                <a:solidFill>
                  <a:srgbClr val="FFFFFF"/>
                </a:solidFill>
                <a:latin typeface="Poppins"/>
                <a:ea typeface="Poppins"/>
                <a:cs typeface="Poppins"/>
                <a:sym typeface="Poppins"/>
              </a:rPr>
              <a:t>One Model </a:t>
            </a:r>
            <a:r>
              <a:rPr b="1" lang="en-US" sz="1200">
                <a:solidFill>
                  <a:srgbClr val="FFFFFF"/>
                </a:solidFill>
                <a:latin typeface="Poppins"/>
                <a:ea typeface="Poppins"/>
                <a:cs typeface="Poppins"/>
                <a:sym typeface="Poppins"/>
              </a:rPr>
              <a:t>- A Unique LLM for each patient </a:t>
            </a:r>
            <a:endParaRPr i="0" sz="1200" u="none" cap="none" strike="noStrike">
              <a:solidFill>
                <a:schemeClr val="dk1"/>
              </a:solidFill>
              <a:latin typeface="Poppins"/>
              <a:ea typeface="Poppins"/>
              <a:cs typeface="Poppins"/>
              <a:sym typeface="Poppins"/>
            </a:endParaRPr>
          </a:p>
        </p:txBody>
      </p:sp>
      <p:sp>
        <p:nvSpPr>
          <p:cNvPr id="233" name="Google Shape;233;p27"/>
          <p:cNvSpPr/>
          <p:nvPr/>
        </p:nvSpPr>
        <p:spPr>
          <a:xfrm>
            <a:off x="908050" y="4632425"/>
            <a:ext cx="7074300" cy="1569900"/>
          </a:xfrm>
          <a:prstGeom prst="roundRect">
            <a:avLst>
              <a:gd fmla="val 14929" name="adj"/>
            </a:avLst>
          </a:prstGeom>
          <a:solidFill>
            <a:schemeClr val="lt2"/>
          </a:solidFill>
          <a:ln cap="flat" cmpd="sng" w="12700">
            <a:solidFill>
              <a:srgbClr val="C5D9D7"/>
            </a:solidFill>
            <a:prstDash val="solid"/>
            <a:round/>
            <a:headEnd len="sm" w="sm" type="none"/>
            <a:tailEnd len="sm" w="sm" type="none"/>
          </a:ln>
        </p:spPr>
        <p:txBody>
          <a:bodyPr anchorCtr="0" anchor="ctr" bIns="60950" lIns="60950" spcFirstLastPara="1" rIns="60950" wrap="square" tIns="60950">
            <a:noAutofit/>
          </a:bodyPr>
          <a:lstStyle/>
          <a:p>
            <a:pPr indent="0" lvl="0" marL="0" rtl="0" algn="l">
              <a:spcBef>
                <a:spcPts val="0"/>
              </a:spcBef>
              <a:spcAft>
                <a:spcPts val="0"/>
              </a:spcAft>
              <a:buNone/>
            </a:pPr>
            <a:r>
              <a:rPr lang="en-US"/>
              <a:t> </a:t>
            </a:r>
            <a:endParaRPr/>
          </a:p>
        </p:txBody>
      </p:sp>
      <p:sp>
        <p:nvSpPr>
          <p:cNvPr id="234" name="Google Shape;234;p27"/>
          <p:cNvSpPr/>
          <p:nvPr/>
        </p:nvSpPr>
        <p:spPr>
          <a:xfrm>
            <a:off x="1422647" y="4807478"/>
            <a:ext cx="5905500" cy="241500"/>
          </a:xfrm>
          <a:prstGeom prst="rect">
            <a:avLst/>
          </a:prstGeom>
          <a:noFill/>
          <a:ln>
            <a:noFill/>
          </a:ln>
        </p:spPr>
        <p:txBody>
          <a:bodyPr anchorCtr="0" anchor="t" bIns="16925" lIns="16925" spcFirstLastPara="1" rIns="16925" wrap="square" tIns="16925">
            <a:noAutofit/>
          </a:bodyPr>
          <a:lstStyle/>
          <a:p>
            <a:pPr indent="0" lvl="0" marL="0" marR="0" rtl="0" algn="l">
              <a:lnSpc>
                <a:spcPct val="115000"/>
              </a:lnSpc>
              <a:spcBef>
                <a:spcPts val="0"/>
              </a:spcBef>
              <a:spcAft>
                <a:spcPts val="0"/>
              </a:spcAft>
              <a:buClr>
                <a:srgbClr val="004059"/>
              </a:buClr>
              <a:buSzPts val="1100"/>
              <a:buFont typeface="Arial"/>
              <a:buNone/>
            </a:pPr>
            <a:r>
              <a:rPr b="1" i="0" lang="en-US" u="none" cap="none" strike="noStrike">
                <a:solidFill>
                  <a:srgbClr val="004059"/>
                </a:solidFill>
                <a:latin typeface="Poppins"/>
                <a:ea typeface="Poppins"/>
                <a:cs typeface="Poppins"/>
                <a:sym typeface="Poppins"/>
              </a:rPr>
              <a:t>Clinician oversight - </a:t>
            </a:r>
            <a:r>
              <a:rPr b="1" lang="en-US" sz="1200">
                <a:solidFill>
                  <a:srgbClr val="004059"/>
                </a:solidFill>
                <a:latin typeface="Poppins"/>
                <a:ea typeface="Poppins"/>
                <a:cs typeface="Poppins"/>
                <a:sym typeface="Poppins"/>
              </a:rPr>
              <a:t>Extends the AI Use Cases safely </a:t>
            </a:r>
            <a:endParaRPr i="0" sz="1200" u="none" cap="none" strike="noStrike">
              <a:solidFill>
                <a:schemeClr val="dk1"/>
              </a:solidFill>
              <a:latin typeface="Poppins"/>
              <a:ea typeface="Poppins"/>
              <a:cs typeface="Poppins"/>
              <a:sym typeface="Poppins"/>
            </a:endParaRPr>
          </a:p>
        </p:txBody>
      </p:sp>
      <p:sp>
        <p:nvSpPr>
          <p:cNvPr id="235" name="Google Shape;235;p27"/>
          <p:cNvSpPr/>
          <p:nvPr/>
        </p:nvSpPr>
        <p:spPr>
          <a:xfrm>
            <a:off x="8382000" y="1718100"/>
            <a:ext cx="3048000" cy="4447500"/>
          </a:xfrm>
          <a:prstGeom prst="roundRect">
            <a:avLst>
              <a:gd fmla="val 3750" name="adj"/>
            </a:avLst>
          </a:prstGeom>
          <a:solidFill>
            <a:srgbClr val="FFFFFF"/>
          </a:solidFill>
          <a:ln cap="flat" cmpd="sng" w="12700">
            <a:solidFill>
              <a:srgbClr val="004059"/>
            </a:solidFill>
            <a:prstDash val="solid"/>
            <a:round/>
            <a:headEnd len="sm" w="sm" type="none"/>
            <a:tailEnd len="sm" w="sm" type="none"/>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236" name="Google Shape;236;p27"/>
          <p:cNvSpPr/>
          <p:nvPr/>
        </p:nvSpPr>
        <p:spPr>
          <a:xfrm>
            <a:off x="8394700" y="2379101"/>
            <a:ext cx="3022500" cy="6300"/>
          </a:xfrm>
          <a:prstGeom prst="rect">
            <a:avLst/>
          </a:prstGeom>
          <a:solidFill>
            <a:srgbClr val="7A929C"/>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237" name="Google Shape;237;p27"/>
          <p:cNvSpPr/>
          <p:nvPr/>
        </p:nvSpPr>
        <p:spPr>
          <a:xfrm>
            <a:off x="8559800" y="1821982"/>
            <a:ext cx="2773200" cy="200700"/>
          </a:xfrm>
          <a:prstGeom prst="rect">
            <a:avLst/>
          </a:prstGeom>
          <a:noFill/>
          <a:ln>
            <a:noFill/>
          </a:ln>
        </p:spPr>
        <p:txBody>
          <a:bodyPr anchorCtr="0" anchor="t" bIns="16925" lIns="16925" spcFirstLastPara="1" rIns="16925" wrap="square" tIns="16925">
            <a:noAutofit/>
          </a:bodyPr>
          <a:lstStyle/>
          <a:p>
            <a:pPr indent="0" lvl="0" marL="0" marR="0" rtl="0" algn="l">
              <a:lnSpc>
                <a:spcPct val="115000"/>
              </a:lnSpc>
              <a:spcBef>
                <a:spcPts val="0"/>
              </a:spcBef>
              <a:spcAft>
                <a:spcPts val="0"/>
              </a:spcAft>
              <a:buClr>
                <a:srgbClr val="004059"/>
              </a:buClr>
              <a:buSzPts val="1200"/>
              <a:buFont typeface="Arial"/>
              <a:buNone/>
            </a:pPr>
            <a:r>
              <a:rPr b="1" lang="en-US" sz="1300">
                <a:solidFill>
                  <a:srgbClr val="347589"/>
                </a:solidFill>
                <a:latin typeface="Poppins"/>
                <a:ea typeface="Poppins"/>
                <a:cs typeface="Poppins"/>
                <a:sym typeface="Poppins"/>
              </a:rPr>
              <a:t>FFS will not move beyond back office AI without answering… </a:t>
            </a:r>
            <a:endParaRPr i="0" sz="1300" u="none" cap="none" strike="noStrike">
              <a:solidFill>
                <a:srgbClr val="347589"/>
              </a:solidFill>
              <a:latin typeface="Poppins"/>
              <a:ea typeface="Poppins"/>
              <a:cs typeface="Poppins"/>
              <a:sym typeface="Poppins"/>
            </a:endParaRPr>
          </a:p>
        </p:txBody>
      </p:sp>
      <p:sp>
        <p:nvSpPr>
          <p:cNvPr id="238" name="Google Shape;238;p27"/>
          <p:cNvSpPr/>
          <p:nvPr/>
        </p:nvSpPr>
        <p:spPr>
          <a:xfrm>
            <a:off x="8556632" y="2508576"/>
            <a:ext cx="2589900" cy="397500"/>
          </a:xfrm>
          <a:prstGeom prst="rect">
            <a:avLst/>
          </a:prstGeom>
          <a:noFill/>
          <a:ln>
            <a:noFill/>
          </a:ln>
        </p:spPr>
        <p:txBody>
          <a:bodyPr anchorCtr="0" anchor="t" bIns="16925" lIns="16925" spcFirstLastPara="1" rIns="16925" wrap="square" tIns="16925">
            <a:noAutofit/>
          </a:bodyPr>
          <a:lstStyle/>
          <a:p>
            <a:pPr indent="0" lvl="0" marL="0" marR="0" rtl="0" algn="l">
              <a:lnSpc>
                <a:spcPct val="135000"/>
              </a:lnSpc>
              <a:spcBef>
                <a:spcPts val="0"/>
              </a:spcBef>
              <a:spcAft>
                <a:spcPts val="0"/>
              </a:spcAft>
              <a:buClr>
                <a:srgbClr val="004059"/>
              </a:buClr>
              <a:buSzPts val="800"/>
              <a:buFont typeface="Arial"/>
              <a:buNone/>
            </a:pPr>
            <a:r>
              <a:rPr b="1" lang="en-US" sz="1000">
                <a:solidFill>
                  <a:srgbClr val="004059"/>
                </a:solidFill>
                <a:latin typeface="Poppins"/>
                <a:ea typeface="Poppins"/>
                <a:cs typeface="Poppins"/>
                <a:sym typeface="Poppins"/>
              </a:rPr>
              <a:t>Who pays for AI Implementation? </a:t>
            </a:r>
            <a:r>
              <a:rPr lang="en-US" sz="1000">
                <a:solidFill>
                  <a:srgbClr val="004059"/>
                </a:solidFill>
                <a:latin typeface="Poppins"/>
                <a:ea typeface="Poppins"/>
                <a:cs typeface="Poppins"/>
                <a:sym typeface="Poppins"/>
              </a:rPr>
              <a:t>Under FFS, new innovations must increase productivity or be incrementally billable to be implemented in core care delivery</a:t>
            </a:r>
            <a:endParaRPr sz="1000">
              <a:solidFill>
                <a:srgbClr val="004059"/>
              </a:solidFill>
              <a:latin typeface="Poppins"/>
              <a:ea typeface="Poppins"/>
              <a:cs typeface="Poppins"/>
              <a:sym typeface="Poppins"/>
            </a:endParaRPr>
          </a:p>
          <a:p>
            <a:pPr indent="0" lvl="0" marL="0" marR="0" rtl="0" algn="l">
              <a:lnSpc>
                <a:spcPct val="135000"/>
              </a:lnSpc>
              <a:spcBef>
                <a:spcPts val="0"/>
              </a:spcBef>
              <a:spcAft>
                <a:spcPts val="0"/>
              </a:spcAft>
              <a:buClr>
                <a:srgbClr val="004059"/>
              </a:buClr>
              <a:buSzPts val="800"/>
              <a:buFont typeface="Arial"/>
              <a:buNone/>
            </a:pPr>
            <a:r>
              <a:rPr b="1" lang="en-US" sz="1000">
                <a:solidFill>
                  <a:srgbClr val="004059"/>
                </a:solidFill>
                <a:latin typeface="Poppins"/>
                <a:ea typeface="Poppins"/>
                <a:cs typeface="Poppins"/>
                <a:sym typeface="Poppins"/>
              </a:rPr>
              <a:t>Who pays for the human in the loop? </a:t>
            </a:r>
            <a:endParaRPr b="1" sz="1000">
              <a:solidFill>
                <a:srgbClr val="004059"/>
              </a:solidFill>
              <a:latin typeface="Poppins"/>
              <a:ea typeface="Poppins"/>
              <a:cs typeface="Poppins"/>
              <a:sym typeface="Poppins"/>
            </a:endParaRPr>
          </a:p>
          <a:p>
            <a:pPr indent="0" lvl="0" marL="0" marR="0" rtl="0" algn="l">
              <a:lnSpc>
                <a:spcPct val="135000"/>
              </a:lnSpc>
              <a:spcBef>
                <a:spcPts val="0"/>
              </a:spcBef>
              <a:spcAft>
                <a:spcPts val="0"/>
              </a:spcAft>
              <a:buClr>
                <a:srgbClr val="004059"/>
              </a:buClr>
              <a:buSzPts val="800"/>
              <a:buFont typeface="Arial"/>
              <a:buNone/>
            </a:pPr>
            <a:r>
              <a:rPr lang="en-US" sz="1000">
                <a:solidFill>
                  <a:srgbClr val="004059"/>
                </a:solidFill>
                <a:latin typeface="Poppins"/>
                <a:ea typeface="Poppins"/>
                <a:cs typeface="Poppins"/>
                <a:sym typeface="Poppins"/>
              </a:rPr>
              <a:t>AI is powerful, but makes mistakes and doesn’t have a medical license to carry out clinical actions</a:t>
            </a:r>
            <a:endParaRPr sz="1000">
              <a:solidFill>
                <a:srgbClr val="004059"/>
              </a:solidFill>
              <a:latin typeface="Poppins"/>
              <a:ea typeface="Poppins"/>
              <a:cs typeface="Poppins"/>
              <a:sym typeface="Poppins"/>
            </a:endParaRPr>
          </a:p>
          <a:p>
            <a:pPr indent="0" lvl="0" marL="0" marR="0" rtl="0" algn="l">
              <a:lnSpc>
                <a:spcPct val="135000"/>
              </a:lnSpc>
              <a:spcBef>
                <a:spcPts val="0"/>
              </a:spcBef>
              <a:spcAft>
                <a:spcPts val="0"/>
              </a:spcAft>
              <a:buClr>
                <a:srgbClr val="004059"/>
              </a:buClr>
              <a:buSzPts val="800"/>
              <a:buFont typeface="Arial"/>
              <a:buNone/>
            </a:pPr>
            <a:r>
              <a:rPr b="1" lang="en-US" sz="1000">
                <a:solidFill>
                  <a:srgbClr val="004059"/>
                </a:solidFill>
                <a:latin typeface="Poppins"/>
                <a:ea typeface="Poppins"/>
                <a:cs typeface="Poppins"/>
                <a:sym typeface="Poppins"/>
              </a:rPr>
              <a:t>Who pays for the incremental Malpractice Coverage?</a:t>
            </a:r>
            <a:endParaRPr b="1" sz="1000">
              <a:solidFill>
                <a:srgbClr val="004059"/>
              </a:solidFill>
              <a:latin typeface="Poppins"/>
              <a:ea typeface="Poppins"/>
              <a:cs typeface="Poppins"/>
              <a:sym typeface="Poppins"/>
            </a:endParaRPr>
          </a:p>
          <a:p>
            <a:pPr indent="0" lvl="0" marL="0" marR="0" rtl="0" algn="l">
              <a:lnSpc>
                <a:spcPct val="135000"/>
              </a:lnSpc>
              <a:spcBef>
                <a:spcPts val="0"/>
              </a:spcBef>
              <a:spcAft>
                <a:spcPts val="0"/>
              </a:spcAft>
              <a:buClr>
                <a:srgbClr val="004059"/>
              </a:buClr>
              <a:buSzPts val="800"/>
              <a:buFont typeface="Arial"/>
              <a:buNone/>
            </a:pPr>
            <a:r>
              <a:t/>
            </a:r>
            <a:endParaRPr i="0" sz="1000" u="none" cap="none" strike="noStrike">
              <a:solidFill>
                <a:schemeClr val="dk1"/>
              </a:solidFill>
              <a:latin typeface="Poppins"/>
              <a:ea typeface="Poppins"/>
              <a:cs typeface="Poppins"/>
              <a:sym typeface="Poppins"/>
            </a:endParaRPr>
          </a:p>
        </p:txBody>
      </p:sp>
      <p:sp>
        <p:nvSpPr>
          <p:cNvPr id="239" name="Google Shape;239;p27"/>
          <p:cNvSpPr/>
          <p:nvPr/>
        </p:nvSpPr>
        <p:spPr>
          <a:xfrm>
            <a:off x="8382000" y="4924375"/>
            <a:ext cx="3060600" cy="1278000"/>
          </a:xfrm>
          <a:prstGeom prst="rect">
            <a:avLst/>
          </a:prstGeom>
          <a:solidFill>
            <a:srgbClr val="095B85"/>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240" name="Google Shape;240;p27"/>
          <p:cNvSpPr/>
          <p:nvPr/>
        </p:nvSpPr>
        <p:spPr>
          <a:xfrm>
            <a:off x="8535964" y="5024914"/>
            <a:ext cx="2773200" cy="153300"/>
          </a:xfrm>
          <a:prstGeom prst="rect">
            <a:avLst/>
          </a:prstGeom>
          <a:noFill/>
          <a:ln>
            <a:noFill/>
          </a:ln>
        </p:spPr>
        <p:txBody>
          <a:bodyPr anchorCtr="0" anchor="t" bIns="16925" lIns="16925" spcFirstLastPara="1" rIns="16925" wrap="square" tIns="16925">
            <a:noAutofit/>
          </a:bodyPr>
          <a:lstStyle/>
          <a:p>
            <a:pPr indent="0" lvl="0" marL="0" marR="0" rtl="0" algn="l">
              <a:lnSpc>
                <a:spcPct val="155000"/>
              </a:lnSpc>
              <a:spcBef>
                <a:spcPts val="0"/>
              </a:spcBef>
              <a:spcAft>
                <a:spcPts val="0"/>
              </a:spcAft>
              <a:buClr>
                <a:srgbClr val="BFE598"/>
              </a:buClr>
              <a:buSzPts val="700"/>
              <a:buFont typeface="Arial"/>
              <a:buNone/>
            </a:pPr>
            <a:r>
              <a:rPr b="1" lang="en-US" sz="1300">
                <a:solidFill>
                  <a:srgbClr val="BFE598"/>
                </a:solidFill>
                <a:latin typeface="Poppins"/>
                <a:ea typeface="Poppins"/>
                <a:cs typeface="Poppins"/>
                <a:sym typeface="Poppins"/>
              </a:rPr>
              <a:t>The VBC </a:t>
            </a:r>
            <a:r>
              <a:rPr b="1" i="0" lang="en-US" sz="1300" u="none" cap="none" strike="noStrike">
                <a:solidFill>
                  <a:srgbClr val="BFE598"/>
                </a:solidFill>
                <a:latin typeface="Poppins"/>
                <a:ea typeface="Poppins"/>
                <a:cs typeface="Poppins"/>
                <a:sym typeface="Poppins"/>
              </a:rPr>
              <a:t>UNLOCK</a:t>
            </a:r>
            <a:endParaRPr i="0" sz="1300" u="none" cap="none" strike="noStrike">
              <a:solidFill>
                <a:schemeClr val="dk1"/>
              </a:solidFill>
              <a:latin typeface="Poppins"/>
              <a:ea typeface="Poppins"/>
              <a:cs typeface="Poppins"/>
              <a:sym typeface="Poppins"/>
            </a:endParaRPr>
          </a:p>
        </p:txBody>
      </p:sp>
      <p:sp>
        <p:nvSpPr>
          <p:cNvPr id="241" name="Google Shape;241;p27"/>
          <p:cNvSpPr/>
          <p:nvPr/>
        </p:nvSpPr>
        <p:spPr>
          <a:xfrm>
            <a:off x="8559800" y="5270757"/>
            <a:ext cx="2773200" cy="452100"/>
          </a:xfrm>
          <a:prstGeom prst="rect">
            <a:avLst/>
          </a:prstGeom>
          <a:noFill/>
          <a:ln>
            <a:noFill/>
          </a:ln>
        </p:spPr>
        <p:txBody>
          <a:bodyPr anchorCtr="0" anchor="t" bIns="16925" lIns="16925" spcFirstLastPara="1" rIns="16925" wrap="square" tIns="16925">
            <a:noAutofit/>
          </a:bodyPr>
          <a:lstStyle/>
          <a:p>
            <a:pPr indent="0" lvl="0" marL="0" marR="0" rtl="0" algn="l">
              <a:lnSpc>
                <a:spcPct val="140000"/>
              </a:lnSpc>
              <a:spcBef>
                <a:spcPts val="0"/>
              </a:spcBef>
              <a:spcAft>
                <a:spcPts val="0"/>
              </a:spcAft>
              <a:buClr>
                <a:srgbClr val="FFFFFF"/>
              </a:buClr>
              <a:buSzPts val="800"/>
              <a:buFont typeface="Arial"/>
              <a:buNone/>
            </a:pPr>
            <a:r>
              <a:rPr lang="en-US" sz="1000">
                <a:solidFill>
                  <a:srgbClr val="FFFFFF"/>
                </a:solidFill>
                <a:latin typeface="Poppins"/>
                <a:ea typeface="Poppins"/>
                <a:cs typeface="Poppins"/>
                <a:sym typeface="Poppins"/>
              </a:rPr>
              <a:t>Tech-forward, globally-capitated primary care groups have the resources and the aligned incentives to enable deployment of AI centered care delivery now</a:t>
            </a:r>
            <a:endParaRPr i="0" sz="1000" u="none" cap="none" strike="noStrike">
              <a:solidFill>
                <a:schemeClr val="dk1"/>
              </a:solidFill>
              <a:latin typeface="Poppins"/>
              <a:ea typeface="Poppins"/>
              <a:cs typeface="Poppins"/>
              <a:sym typeface="Poppins"/>
            </a:endParaRPr>
          </a:p>
        </p:txBody>
      </p:sp>
      <p:sp>
        <p:nvSpPr>
          <p:cNvPr id="242" name="Google Shape;242;p27"/>
          <p:cNvSpPr txBox="1"/>
          <p:nvPr/>
        </p:nvSpPr>
        <p:spPr>
          <a:xfrm>
            <a:off x="1348550" y="3414508"/>
            <a:ext cx="6441000" cy="73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US" sz="1100">
                <a:solidFill>
                  <a:schemeClr val="lt1"/>
                </a:solidFill>
                <a:latin typeface="Poppins"/>
                <a:ea typeface="Poppins"/>
                <a:cs typeface="Poppins"/>
                <a:sym typeface="Poppins"/>
              </a:rPr>
              <a:t>Town Square Health engineered patient-specific context s</a:t>
            </a:r>
            <a:r>
              <a:rPr i="1" lang="en-US" sz="1100">
                <a:solidFill>
                  <a:schemeClr val="lt1"/>
                </a:solidFill>
                <a:latin typeface="Poppins"/>
                <a:ea typeface="Poppins"/>
                <a:cs typeface="Poppins"/>
                <a:sym typeface="Poppins"/>
              </a:rPr>
              <a:t>ynthesizes clinical, social, functional, and community information in real time leveraging an advanced data architecture. Model output is tailored to the audience (clinician, navigator, patient) and the surface (search, chat, assistant).</a:t>
            </a:r>
            <a:endParaRPr i="1" sz="1100">
              <a:solidFill>
                <a:schemeClr val="lt1"/>
              </a:solidFill>
              <a:latin typeface="Poppins"/>
              <a:ea typeface="Poppins"/>
              <a:cs typeface="Poppins"/>
              <a:sym typeface="Poppins"/>
            </a:endParaRPr>
          </a:p>
        </p:txBody>
      </p:sp>
      <p:sp>
        <p:nvSpPr>
          <p:cNvPr id="243" name="Google Shape;243;p27"/>
          <p:cNvSpPr txBox="1"/>
          <p:nvPr/>
        </p:nvSpPr>
        <p:spPr>
          <a:xfrm>
            <a:off x="619625" y="651843"/>
            <a:ext cx="110769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500"/>
              <a:buFont typeface="Arial"/>
              <a:buNone/>
            </a:pPr>
            <a:r>
              <a:rPr lang="en-US" sz="2800">
                <a:solidFill>
                  <a:srgbClr val="075A85"/>
                </a:solidFill>
                <a:latin typeface="Poppins Medium"/>
                <a:ea typeface="Poppins Medium"/>
                <a:cs typeface="Poppins Medium"/>
                <a:sym typeface="Poppins Medium"/>
              </a:rPr>
              <a:t>We</a:t>
            </a:r>
            <a:r>
              <a:rPr lang="en-US" sz="2800">
                <a:solidFill>
                  <a:srgbClr val="075A85"/>
                </a:solidFill>
                <a:latin typeface="Poppins Medium"/>
                <a:ea typeface="Poppins Medium"/>
                <a:cs typeface="Poppins Medium"/>
                <a:sym typeface="Poppins Medium"/>
              </a:rPr>
              <a:t> use Frontier LLMs with our context </a:t>
            </a:r>
            <a:r>
              <a:rPr lang="en-US" sz="2800">
                <a:solidFill>
                  <a:srgbClr val="00B6D3"/>
                </a:solidFill>
                <a:latin typeface="Poppins Medium"/>
                <a:ea typeface="Poppins Medium"/>
                <a:cs typeface="Poppins Medium"/>
                <a:sym typeface="Poppins Medium"/>
              </a:rPr>
              <a:t>and clinician oversight</a:t>
            </a:r>
            <a:endParaRPr>
              <a:solidFill>
                <a:srgbClr val="00B6D3"/>
              </a:solidFill>
            </a:endParaRPr>
          </a:p>
        </p:txBody>
      </p:sp>
      <p:sp>
        <p:nvSpPr>
          <p:cNvPr id="244" name="Google Shape;244;p27"/>
          <p:cNvSpPr/>
          <p:nvPr/>
        </p:nvSpPr>
        <p:spPr>
          <a:xfrm>
            <a:off x="1174750" y="3361602"/>
            <a:ext cx="317700" cy="292200"/>
          </a:xfrm>
          <a:prstGeom prst="rect">
            <a:avLst/>
          </a:prstGeom>
          <a:noFill/>
          <a:ln>
            <a:noFill/>
          </a:ln>
        </p:spPr>
        <p:txBody>
          <a:bodyPr anchorCtr="0" anchor="ctr" bIns="16925" lIns="16925" spcFirstLastPara="1" rIns="16925" wrap="square" tIns="16925">
            <a:noAutofit/>
          </a:bodyPr>
          <a:lstStyle/>
          <a:p>
            <a:pPr indent="0" lvl="0" marL="0" marR="0" rtl="0" algn="ctr">
              <a:lnSpc>
                <a:spcPct val="155000"/>
              </a:lnSpc>
              <a:spcBef>
                <a:spcPts val="0"/>
              </a:spcBef>
              <a:spcAft>
                <a:spcPts val="0"/>
              </a:spcAft>
              <a:buClr>
                <a:srgbClr val="FFFFFF"/>
              </a:buClr>
              <a:buSzPts val="1000"/>
              <a:buFont typeface="Arial"/>
              <a:buNone/>
            </a:pPr>
            <a:r>
              <a:t/>
            </a:r>
            <a:endParaRPr b="0" i="0" sz="1000" u="none" cap="none" strike="noStrike">
              <a:solidFill>
                <a:schemeClr val="dk1"/>
              </a:solidFill>
              <a:latin typeface="Calibri"/>
              <a:ea typeface="Calibri"/>
              <a:cs typeface="Calibri"/>
              <a:sym typeface="Calibri"/>
            </a:endParaRPr>
          </a:p>
        </p:txBody>
      </p:sp>
      <p:sp>
        <p:nvSpPr>
          <p:cNvPr id="245" name="Google Shape;245;p27"/>
          <p:cNvSpPr/>
          <p:nvPr/>
        </p:nvSpPr>
        <p:spPr>
          <a:xfrm>
            <a:off x="1051708" y="4781728"/>
            <a:ext cx="266700" cy="266700"/>
          </a:xfrm>
          <a:prstGeom prst="ellipse">
            <a:avLst/>
          </a:prstGeom>
          <a:solidFill>
            <a:srgbClr val="007EA4"/>
          </a:solidFill>
          <a:ln>
            <a:noFill/>
          </a:ln>
        </p:spPr>
        <p:txBody>
          <a:bodyPr anchorCtr="0" anchor="ctr" bIns="60950" lIns="60950" spcFirstLastPara="1" rIns="60950" wrap="square" tIns="60950">
            <a:noAutofit/>
          </a:bodyPr>
          <a:lstStyle/>
          <a:p>
            <a:pPr indent="0" lvl="0" marL="0" rtl="0" algn="l">
              <a:spcBef>
                <a:spcPts val="0"/>
              </a:spcBef>
              <a:spcAft>
                <a:spcPts val="0"/>
              </a:spcAft>
              <a:buNone/>
            </a:pPr>
            <a:r>
              <a:t/>
            </a:r>
            <a:endParaRPr/>
          </a:p>
        </p:txBody>
      </p:sp>
      <p:sp>
        <p:nvSpPr>
          <p:cNvPr id="246" name="Google Shape;246;p27"/>
          <p:cNvSpPr txBox="1"/>
          <p:nvPr/>
        </p:nvSpPr>
        <p:spPr>
          <a:xfrm>
            <a:off x="1348550" y="5010126"/>
            <a:ext cx="6441000" cy="11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US" sz="1100">
                <a:solidFill>
                  <a:schemeClr val="dk1"/>
                </a:solidFill>
                <a:latin typeface="Poppins"/>
                <a:ea typeface="Poppins"/>
                <a:cs typeface="Poppins"/>
                <a:sym typeface="Poppins"/>
              </a:rPr>
              <a:t>Each patients PCP and supporting staff will oversee AI clinical guidance in the center and when the patient is home.  This enables immediate care team action when needed.  Think, “Your PCP / Nurse has entered the Chat”. Our focus on close relationships between patients and their care teams plus our small VBC panel sizes position us to fully test this approach. </a:t>
            </a:r>
            <a:endParaRPr i="1" sz="1100">
              <a:solidFill>
                <a:schemeClr val="dk1"/>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descr="A map of a city&#10;&#10;AI-generated content may be incorrect." id="252" name="Google Shape;252;p28"/>
          <p:cNvPicPr preferRelativeResize="0"/>
          <p:nvPr/>
        </p:nvPicPr>
        <p:blipFill rotWithShape="1">
          <a:blip r:embed="rId3">
            <a:alphaModFix amt="10000"/>
          </a:blip>
          <a:srcRect b="2866" l="3052" r="3043" t="2857"/>
          <a:stretch/>
        </p:blipFill>
        <p:spPr>
          <a:xfrm flipH="1">
            <a:off x="-5098" y="-3285"/>
            <a:ext cx="12192000" cy="6857999"/>
          </a:xfrm>
          <a:prstGeom prst="rect">
            <a:avLst/>
          </a:prstGeom>
          <a:noFill/>
          <a:ln>
            <a:noFill/>
          </a:ln>
        </p:spPr>
      </p:pic>
      <p:sp>
        <p:nvSpPr>
          <p:cNvPr id="253" name="Google Shape;253;p28"/>
          <p:cNvSpPr/>
          <p:nvPr/>
        </p:nvSpPr>
        <p:spPr>
          <a:xfrm>
            <a:off x="761461" y="2293497"/>
            <a:ext cx="10651200" cy="3623400"/>
          </a:xfrm>
          <a:prstGeom prst="roundRect">
            <a:avLst>
              <a:gd fmla="val 16667" name="adj"/>
            </a:avLst>
          </a:prstGeom>
          <a:solidFill>
            <a:schemeClr val="lt2"/>
          </a:solidFill>
          <a:ln cap="flat" cmpd="sng" w="9525">
            <a:solidFill>
              <a:srgbClr val="00B6D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254" name="Google Shape;254;p28"/>
          <p:cNvCxnSpPr/>
          <p:nvPr/>
        </p:nvCxnSpPr>
        <p:spPr>
          <a:xfrm rot="10800000">
            <a:off x="419119" y="6465972"/>
            <a:ext cx="10741800" cy="29100"/>
          </a:xfrm>
          <a:prstGeom prst="straightConnector1">
            <a:avLst/>
          </a:prstGeom>
          <a:noFill/>
          <a:ln cap="flat" cmpd="sng" w="12700">
            <a:solidFill>
              <a:srgbClr val="075A85"/>
            </a:solidFill>
            <a:prstDash val="solid"/>
            <a:round/>
            <a:headEnd len="sm" w="sm" type="none"/>
            <a:tailEnd len="sm" w="sm" type="none"/>
          </a:ln>
        </p:spPr>
      </p:cxnSp>
      <p:sp>
        <p:nvSpPr>
          <p:cNvPr id="255" name="Google Shape;255;p28"/>
          <p:cNvSpPr txBox="1"/>
          <p:nvPr/>
        </p:nvSpPr>
        <p:spPr>
          <a:xfrm>
            <a:off x="619625" y="701975"/>
            <a:ext cx="110769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500"/>
              <a:buFont typeface="Arial"/>
              <a:buNone/>
            </a:pPr>
            <a:r>
              <a:rPr lang="en-US" sz="2600">
                <a:solidFill>
                  <a:srgbClr val="075A85"/>
                </a:solidFill>
                <a:latin typeface="Poppins Medium"/>
                <a:ea typeface="Poppins Medium"/>
                <a:cs typeface="Poppins Medium"/>
                <a:sym typeface="Poppins Medium"/>
              </a:rPr>
              <a:t>O</a:t>
            </a:r>
            <a:r>
              <a:rPr lang="en-US" sz="2600">
                <a:solidFill>
                  <a:srgbClr val="075A85"/>
                </a:solidFill>
                <a:latin typeface="Poppins Medium"/>
                <a:ea typeface="Poppins Medium"/>
                <a:cs typeface="Poppins Medium"/>
                <a:sym typeface="Poppins Medium"/>
              </a:rPr>
              <a:t>ne Model</a:t>
            </a:r>
            <a:r>
              <a:rPr lang="en-US" sz="2600">
                <a:solidFill>
                  <a:srgbClr val="075A85"/>
                </a:solidFill>
                <a:latin typeface="Poppins Medium"/>
                <a:ea typeface="Poppins Medium"/>
                <a:cs typeface="Poppins Medium"/>
                <a:sym typeface="Poppins Medium"/>
              </a:rPr>
              <a:t> </a:t>
            </a:r>
            <a:r>
              <a:rPr lang="en-US" sz="2600">
                <a:solidFill>
                  <a:srgbClr val="00B6D3"/>
                </a:solidFill>
                <a:latin typeface="Poppins Medium"/>
                <a:ea typeface="Poppins Medium"/>
                <a:cs typeface="Poppins Medium"/>
                <a:sym typeface="Poppins Medium"/>
              </a:rPr>
              <a:t>- Many</a:t>
            </a:r>
            <a:r>
              <a:rPr lang="en-US" sz="2600">
                <a:solidFill>
                  <a:srgbClr val="00B6D3"/>
                </a:solidFill>
                <a:latin typeface="Poppins Medium"/>
                <a:ea typeface="Poppins Medium"/>
                <a:cs typeface="Poppins Medium"/>
                <a:sym typeface="Poppins Medium"/>
              </a:rPr>
              <a:t> Venues</a:t>
            </a:r>
            <a:endParaRPr sz="2600">
              <a:solidFill>
                <a:srgbClr val="00B6D3"/>
              </a:solidFill>
              <a:latin typeface="Poppins"/>
              <a:ea typeface="Poppins"/>
              <a:cs typeface="Poppins"/>
              <a:sym typeface="Poppins"/>
            </a:endParaRPr>
          </a:p>
        </p:txBody>
      </p:sp>
      <p:pic>
        <p:nvPicPr>
          <p:cNvPr id="256" name="Google Shape;256;p28" title="TSH-Logomark-lightbg-2color.png"/>
          <p:cNvPicPr preferRelativeResize="0"/>
          <p:nvPr/>
        </p:nvPicPr>
        <p:blipFill>
          <a:blip r:embed="rId4">
            <a:alphaModFix/>
          </a:blip>
          <a:stretch>
            <a:fillRect/>
          </a:stretch>
        </p:blipFill>
        <p:spPr>
          <a:xfrm>
            <a:off x="11303575" y="6239600"/>
            <a:ext cx="488700" cy="481848"/>
          </a:xfrm>
          <a:prstGeom prst="rect">
            <a:avLst/>
          </a:prstGeom>
          <a:noFill/>
          <a:ln>
            <a:noFill/>
          </a:ln>
        </p:spPr>
      </p:pic>
      <p:sp>
        <p:nvSpPr>
          <p:cNvPr id="257" name="Google Shape;257;p28"/>
          <p:cNvSpPr txBox="1"/>
          <p:nvPr/>
        </p:nvSpPr>
        <p:spPr>
          <a:xfrm>
            <a:off x="1540389" y="3599497"/>
            <a:ext cx="1786200" cy="1788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US" sz="1200">
                <a:solidFill>
                  <a:schemeClr val="dk1"/>
                </a:solidFill>
                <a:latin typeface="Poppins"/>
                <a:ea typeface="Poppins"/>
                <a:cs typeface="Poppins"/>
                <a:sym typeface="Poppins"/>
              </a:rPr>
              <a:t>Provides real-time clinical decision support </a:t>
            </a:r>
            <a:endParaRPr sz="1200">
              <a:solidFill>
                <a:schemeClr val="dk1"/>
              </a:solidFill>
              <a:latin typeface="Poppins"/>
              <a:ea typeface="Poppins"/>
              <a:cs typeface="Poppins"/>
              <a:sym typeface="Poppins"/>
            </a:endParaRPr>
          </a:p>
          <a:p>
            <a:pPr indent="0" lvl="0" marL="0" rtl="0" algn="ctr">
              <a:lnSpc>
                <a:spcPct val="115000"/>
              </a:lnSpc>
              <a:spcBef>
                <a:spcPts val="0"/>
              </a:spcBef>
              <a:spcAft>
                <a:spcPts val="0"/>
              </a:spcAft>
              <a:buNone/>
            </a:pPr>
            <a:r>
              <a:t/>
            </a:r>
            <a:endParaRPr sz="700">
              <a:solidFill>
                <a:schemeClr val="dk1"/>
              </a:solidFill>
              <a:latin typeface="Poppins"/>
              <a:ea typeface="Poppins"/>
              <a:cs typeface="Poppins"/>
              <a:sym typeface="Poppins"/>
            </a:endParaRPr>
          </a:p>
          <a:p>
            <a:pPr indent="0" lvl="0" marL="0" rtl="0" algn="ctr">
              <a:lnSpc>
                <a:spcPct val="115000"/>
              </a:lnSpc>
              <a:spcBef>
                <a:spcPts val="0"/>
              </a:spcBef>
              <a:spcAft>
                <a:spcPts val="0"/>
              </a:spcAft>
              <a:buNone/>
            </a:pPr>
            <a:r>
              <a:rPr i="1" lang="en-US" sz="1200">
                <a:solidFill>
                  <a:schemeClr val="dk1"/>
                </a:solidFill>
                <a:latin typeface="Poppins"/>
                <a:ea typeface="Poppins"/>
                <a:cs typeface="Poppins"/>
                <a:sym typeface="Poppins"/>
              </a:rPr>
              <a:t>Surfaces relevant history, gaps in care, &amp; evidence-based guidance</a:t>
            </a:r>
            <a:endParaRPr i="1" sz="1200">
              <a:solidFill>
                <a:schemeClr val="dk1"/>
              </a:solidFill>
              <a:latin typeface="Poppins"/>
              <a:ea typeface="Poppins"/>
              <a:cs typeface="Poppins"/>
              <a:sym typeface="Poppins"/>
            </a:endParaRPr>
          </a:p>
        </p:txBody>
      </p:sp>
      <p:cxnSp>
        <p:nvCxnSpPr>
          <p:cNvPr id="258" name="Google Shape;258;p28"/>
          <p:cNvCxnSpPr/>
          <p:nvPr/>
        </p:nvCxnSpPr>
        <p:spPr>
          <a:xfrm>
            <a:off x="1729240" y="4352449"/>
            <a:ext cx="1397400" cy="0"/>
          </a:xfrm>
          <a:prstGeom prst="straightConnector1">
            <a:avLst/>
          </a:prstGeom>
          <a:noFill/>
          <a:ln cap="flat" cmpd="sng" w="9525">
            <a:solidFill>
              <a:schemeClr val="dk2"/>
            </a:solidFill>
            <a:prstDash val="solid"/>
            <a:round/>
            <a:headEnd len="med" w="med" type="none"/>
            <a:tailEnd len="med" w="med" type="none"/>
          </a:ln>
        </p:spPr>
      </p:cxnSp>
      <p:sp>
        <p:nvSpPr>
          <p:cNvPr id="259" name="Google Shape;259;p28"/>
          <p:cNvSpPr txBox="1"/>
          <p:nvPr/>
        </p:nvSpPr>
        <p:spPr>
          <a:xfrm>
            <a:off x="6631805" y="3558247"/>
            <a:ext cx="1858200" cy="18711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US" sz="1200">
                <a:solidFill>
                  <a:schemeClr val="dk1"/>
                </a:solidFill>
                <a:latin typeface="Poppins"/>
                <a:ea typeface="Poppins"/>
                <a:cs typeface="Poppins"/>
                <a:sym typeface="Poppins"/>
              </a:rPr>
              <a:t>Identifies patient interventions</a:t>
            </a:r>
            <a:endParaRPr sz="1200">
              <a:solidFill>
                <a:schemeClr val="dk1"/>
              </a:solidFill>
              <a:latin typeface="Poppins"/>
              <a:ea typeface="Poppins"/>
              <a:cs typeface="Poppins"/>
              <a:sym typeface="Poppins"/>
            </a:endParaRPr>
          </a:p>
          <a:p>
            <a:pPr indent="0" lvl="0" marL="0" rtl="0" algn="ctr">
              <a:lnSpc>
                <a:spcPct val="115000"/>
              </a:lnSpc>
              <a:spcBef>
                <a:spcPts val="0"/>
              </a:spcBef>
              <a:spcAft>
                <a:spcPts val="0"/>
              </a:spcAft>
              <a:buNone/>
            </a:pPr>
            <a:r>
              <a:t/>
            </a:r>
            <a:endParaRPr sz="1200">
              <a:solidFill>
                <a:schemeClr val="dk1"/>
              </a:solidFill>
              <a:latin typeface="Poppins"/>
              <a:ea typeface="Poppins"/>
              <a:cs typeface="Poppins"/>
              <a:sym typeface="Poppins"/>
            </a:endParaRPr>
          </a:p>
          <a:p>
            <a:pPr indent="0" lvl="0" marL="0" rtl="0" algn="ctr">
              <a:lnSpc>
                <a:spcPct val="115000"/>
              </a:lnSpc>
              <a:spcBef>
                <a:spcPts val="0"/>
              </a:spcBef>
              <a:spcAft>
                <a:spcPts val="0"/>
              </a:spcAft>
              <a:buNone/>
            </a:pPr>
            <a:r>
              <a:t/>
            </a:r>
            <a:endParaRPr sz="1200">
              <a:solidFill>
                <a:schemeClr val="dk1"/>
              </a:solidFill>
              <a:latin typeface="Poppins"/>
              <a:ea typeface="Poppins"/>
              <a:cs typeface="Poppins"/>
              <a:sym typeface="Poppins"/>
            </a:endParaRPr>
          </a:p>
          <a:p>
            <a:pPr indent="0" lvl="0" marL="0" rtl="0" algn="ctr">
              <a:lnSpc>
                <a:spcPct val="115000"/>
              </a:lnSpc>
              <a:spcBef>
                <a:spcPts val="0"/>
              </a:spcBef>
              <a:spcAft>
                <a:spcPts val="0"/>
              </a:spcAft>
              <a:buNone/>
            </a:pPr>
            <a:r>
              <a:rPr i="1" lang="en-US" sz="1200">
                <a:solidFill>
                  <a:schemeClr val="dk1"/>
                </a:solidFill>
                <a:latin typeface="Poppins"/>
                <a:ea typeface="Poppins"/>
                <a:cs typeface="Poppins"/>
                <a:sym typeface="Poppins"/>
              </a:rPr>
              <a:t>Monitors between visits and flags for touchpoints</a:t>
            </a:r>
            <a:endParaRPr i="1" sz="1200">
              <a:solidFill>
                <a:schemeClr val="dk1"/>
              </a:solidFill>
              <a:latin typeface="Poppins"/>
              <a:ea typeface="Poppins"/>
              <a:cs typeface="Poppins"/>
              <a:sym typeface="Poppins"/>
            </a:endParaRPr>
          </a:p>
        </p:txBody>
      </p:sp>
      <p:sp>
        <p:nvSpPr>
          <p:cNvPr id="260" name="Google Shape;260;p28"/>
          <p:cNvSpPr txBox="1"/>
          <p:nvPr/>
        </p:nvSpPr>
        <p:spPr>
          <a:xfrm>
            <a:off x="4004119" y="3599497"/>
            <a:ext cx="1858200" cy="18711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US" sz="1200">
                <a:solidFill>
                  <a:schemeClr val="dk1"/>
                </a:solidFill>
                <a:latin typeface="Poppins"/>
                <a:ea typeface="Poppins"/>
                <a:cs typeface="Poppins"/>
                <a:sym typeface="Poppins"/>
              </a:rPr>
              <a:t>Supports patients and caregivers 24/7</a:t>
            </a:r>
            <a:r>
              <a:rPr b="1" lang="en-US" sz="1200">
                <a:solidFill>
                  <a:schemeClr val="dk1"/>
                </a:solidFill>
                <a:latin typeface="Poppins"/>
                <a:ea typeface="Poppins"/>
                <a:cs typeface="Poppins"/>
                <a:sym typeface="Poppins"/>
              </a:rPr>
              <a:t> </a:t>
            </a:r>
            <a:endParaRPr b="1" sz="1200">
              <a:solidFill>
                <a:schemeClr val="dk1"/>
              </a:solidFill>
              <a:latin typeface="Poppins"/>
              <a:ea typeface="Poppins"/>
              <a:cs typeface="Poppins"/>
              <a:sym typeface="Poppins"/>
            </a:endParaRPr>
          </a:p>
          <a:p>
            <a:pPr indent="0" lvl="0" marL="0" rtl="0" algn="ctr">
              <a:lnSpc>
                <a:spcPct val="115000"/>
              </a:lnSpc>
              <a:spcBef>
                <a:spcPts val="0"/>
              </a:spcBef>
              <a:spcAft>
                <a:spcPts val="0"/>
              </a:spcAft>
              <a:buNone/>
            </a:pPr>
            <a:r>
              <a:t/>
            </a:r>
            <a:endParaRPr sz="1200">
              <a:solidFill>
                <a:schemeClr val="dk1"/>
              </a:solidFill>
              <a:latin typeface="Poppins"/>
              <a:ea typeface="Poppins"/>
              <a:cs typeface="Poppins"/>
              <a:sym typeface="Poppins"/>
            </a:endParaRPr>
          </a:p>
          <a:p>
            <a:pPr indent="0" lvl="0" marL="0" rtl="0" algn="ctr">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ctr">
              <a:lnSpc>
                <a:spcPct val="115000"/>
              </a:lnSpc>
              <a:spcBef>
                <a:spcPts val="0"/>
              </a:spcBef>
              <a:spcAft>
                <a:spcPts val="0"/>
              </a:spcAft>
              <a:buClr>
                <a:schemeClr val="dk1"/>
              </a:buClr>
              <a:buSzPts val="1100"/>
              <a:buFont typeface="Arial"/>
              <a:buNone/>
            </a:pPr>
            <a:r>
              <a:rPr i="1" lang="en-US" sz="1200">
                <a:solidFill>
                  <a:schemeClr val="dk1"/>
                </a:solidFill>
                <a:latin typeface="Poppins"/>
                <a:ea typeface="Poppins"/>
                <a:cs typeface="Poppins"/>
                <a:sym typeface="Poppins"/>
              </a:rPr>
              <a:t>Care Team monitors the chat </a:t>
            </a:r>
            <a:r>
              <a:rPr i="1" lang="en-US" sz="1200">
                <a:solidFill>
                  <a:schemeClr val="dk1"/>
                </a:solidFill>
                <a:latin typeface="Poppins"/>
                <a:ea typeface="Poppins"/>
                <a:cs typeface="Poppins"/>
                <a:sym typeface="Poppins"/>
              </a:rPr>
              <a:t>assuring </a:t>
            </a:r>
            <a:r>
              <a:rPr i="1" lang="en-US" sz="1200">
                <a:solidFill>
                  <a:schemeClr val="dk1"/>
                </a:solidFill>
                <a:latin typeface="Poppins"/>
                <a:ea typeface="Poppins"/>
                <a:cs typeface="Poppins"/>
                <a:sym typeface="Poppins"/>
              </a:rPr>
              <a:t>quality &amp; safety</a:t>
            </a:r>
            <a:endParaRPr i="1" sz="1200">
              <a:solidFill>
                <a:schemeClr val="dk1"/>
              </a:solidFill>
              <a:latin typeface="Poppins"/>
              <a:ea typeface="Poppins"/>
              <a:cs typeface="Poppins"/>
              <a:sym typeface="Poppins"/>
            </a:endParaRPr>
          </a:p>
        </p:txBody>
      </p:sp>
      <p:sp>
        <p:nvSpPr>
          <p:cNvPr id="261" name="Google Shape;261;p28"/>
          <p:cNvSpPr/>
          <p:nvPr/>
        </p:nvSpPr>
        <p:spPr>
          <a:xfrm>
            <a:off x="6455450" y="2670297"/>
            <a:ext cx="2181600" cy="523200"/>
          </a:xfrm>
          <a:prstGeom prst="roundRect">
            <a:avLst>
              <a:gd fmla="val 16667" name="adj"/>
            </a:avLst>
          </a:prstGeom>
          <a:solidFill>
            <a:srgbClr val="095B8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2" name="Google Shape;262;p28"/>
          <p:cNvSpPr txBox="1"/>
          <p:nvPr/>
        </p:nvSpPr>
        <p:spPr>
          <a:xfrm>
            <a:off x="660814" y="1190381"/>
            <a:ext cx="9838500" cy="6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3A5864"/>
                </a:solidFill>
                <a:latin typeface="Poppins"/>
                <a:ea typeface="Poppins"/>
                <a:cs typeface="Poppins"/>
                <a:sym typeface="Poppins"/>
              </a:rPr>
              <a:t>An AI model tailored to each patient’s full clinical, social and functional context, empowers care in the exam room, drives population health campaigns, streamlines operations and supports patients at home.  </a:t>
            </a:r>
            <a:endParaRPr>
              <a:solidFill>
                <a:srgbClr val="3A5864"/>
              </a:solidFill>
              <a:latin typeface="Poppins"/>
              <a:ea typeface="Poppins"/>
              <a:cs typeface="Poppins"/>
              <a:sym typeface="Poppins"/>
            </a:endParaRPr>
          </a:p>
        </p:txBody>
      </p:sp>
      <p:cxnSp>
        <p:nvCxnSpPr>
          <p:cNvPr id="263" name="Google Shape;263;p28"/>
          <p:cNvCxnSpPr/>
          <p:nvPr/>
        </p:nvCxnSpPr>
        <p:spPr>
          <a:xfrm>
            <a:off x="4211121" y="4352442"/>
            <a:ext cx="1336200" cy="0"/>
          </a:xfrm>
          <a:prstGeom prst="straightConnector1">
            <a:avLst/>
          </a:prstGeom>
          <a:noFill/>
          <a:ln cap="flat" cmpd="sng" w="9525">
            <a:solidFill>
              <a:schemeClr val="dk2"/>
            </a:solidFill>
            <a:prstDash val="solid"/>
            <a:round/>
            <a:headEnd len="med" w="med" type="none"/>
            <a:tailEnd len="med" w="med" type="none"/>
          </a:ln>
        </p:spPr>
      </p:cxnSp>
      <p:sp>
        <p:nvSpPr>
          <p:cNvPr id="264" name="Google Shape;264;p28"/>
          <p:cNvSpPr txBox="1"/>
          <p:nvPr/>
        </p:nvSpPr>
        <p:spPr>
          <a:xfrm>
            <a:off x="6540070" y="2723697"/>
            <a:ext cx="2087100" cy="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solidFill>
                  <a:schemeClr val="lt1"/>
                </a:solidFill>
                <a:latin typeface="Poppins"/>
                <a:ea typeface="Poppins"/>
                <a:cs typeface="Poppins"/>
                <a:sym typeface="Poppins"/>
              </a:rPr>
              <a:t>Population Health</a:t>
            </a:r>
            <a:endParaRPr b="1" sz="1600">
              <a:solidFill>
                <a:schemeClr val="lt1"/>
              </a:solidFill>
              <a:latin typeface="Poppins"/>
              <a:ea typeface="Poppins"/>
              <a:cs typeface="Poppins"/>
              <a:sym typeface="Poppins"/>
            </a:endParaRPr>
          </a:p>
        </p:txBody>
      </p:sp>
      <p:sp>
        <p:nvSpPr>
          <p:cNvPr id="265" name="Google Shape;265;p28"/>
          <p:cNvSpPr/>
          <p:nvPr/>
        </p:nvSpPr>
        <p:spPr>
          <a:xfrm>
            <a:off x="1382361" y="2670297"/>
            <a:ext cx="2033100" cy="523200"/>
          </a:xfrm>
          <a:prstGeom prst="roundRect">
            <a:avLst>
              <a:gd fmla="val 16667" name="adj"/>
            </a:avLst>
          </a:prstGeom>
          <a:solidFill>
            <a:srgbClr val="0A5B8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6" name="Google Shape;266;p28"/>
          <p:cNvSpPr/>
          <p:nvPr/>
        </p:nvSpPr>
        <p:spPr>
          <a:xfrm>
            <a:off x="3891736" y="2670297"/>
            <a:ext cx="2087100" cy="523200"/>
          </a:xfrm>
          <a:prstGeom prst="roundRect">
            <a:avLst>
              <a:gd fmla="val 16667" name="adj"/>
            </a:avLst>
          </a:prstGeom>
          <a:solidFill>
            <a:srgbClr val="095B8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7" name="Google Shape;267;p28"/>
          <p:cNvSpPr txBox="1"/>
          <p:nvPr/>
        </p:nvSpPr>
        <p:spPr>
          <a:xfrm>
            <a:off x="4424717" y="2728436"/>
            <a:ext cx="1245600" cy="38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solidFill>
                  <a:schemeClr val="lt1"/>
                </a:solidFill>
                <a:latin typeface="Poppins"/>
                <a:ea typeface="Poppins"/>
                <a:cs typeface="Poppins"/>
                <a:sym typeface="Poppins"/>
              </a:rPr>
              <a:t>At Home</a:t>
            </a:r>
            <a:endParaRPr b="1" sz="1600">
              <a:solidFill>
                <a:schemeClr val="lt1"/>
              </a:solidFill>
              <a:latin typeface="Poppins"/>
              <a:ea typeface="Poppins"/>
              <a:cs typeface="Poppins"/>
              <a:sym typeface="Poppins"/>
            </a:endParaRPr>
          </a:p>
        </p:txBody>
      </p:sp>
      <p:sp>
        <p:nvSpPr>
          <p:cNvPr id="268" name="Google Shape;268;p28"/>
          <p:cNvSpPr txBox="1"/>
          <p:nvPr/>
        </p:nvSpPr>
        <p:spPr>
          <a:xfrm>
            <a:off x="1703975" y="2728444"/>
            <a:ext cx="1567800" cy="38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solidFill>
                  <a:schemeClr val="lt1"/>
                </a:solidFill>
                <a:latin typeface="Poppins"/>
                <a:ea typeface="Poppins"/>
                <a:cs typeface="Poppins"/>
                <a:sym typeface="Poppins"/>
              </a:rPr>
              <a:t>Exam Room</a:t>
            </a:r>
            <a:endParaRPr b="1" sz="1600">
              <a:solidFill>
                <a:schemeClr val="lt1"/>
              </a:solidFill>
              <a:latin typeface="Poppins"/>
              <a:ea typeface="Poppins"/>
              <a:cs typeface="Poppins"/>
              <a:sym typeface="Poppins"/>
            </a:endParaRPr>
          </a:p>
        </p:txBody>
      </p:sp>
      <p:cxnSp>
        <p:nvCxnSpPr>
          <p:cNvPr id="269" name="Google Shape;269;p28"/>
          <p:cNvCxnSpPr/>
          <p:nvPr/>
        </p:nvCxnSpPr>
        <p:spPr>
          <a:xfrm>
            <a:off x="6915521" y="4352436"/>
            <a:ext cx="1336200" cy="0"/>
          </a:xfrm>
          <a:prstGeom prst="straightConnector1">
            <a:avLst/>
          </a:prstGeom>
          <a:noFill/>
          <a:ln cap="flat" cmpd="sng" w="9525">
            <a:solidFill>
              <a:schemeClr val="dk2"/>
            </a:solidFill>
            <a:prstDash val="solid"/>
            <a:round/>
            <a:headEnd len="med" w="med" type="none"/>
            <a:tailEnd len="med" w="med" type="none"/>
          </a:ln>
        </p:spPr>
      </p:cxnSp>
      <p:sp>
        <p:nvSpPr>
          <p:cNvPr id="270" name="Google Shape;270;p28"/>
          <p:cNvSpPr txBox="1"/>
          <p:nvPr/>
        </p:nvSpPr>
        <p:spPr>
          <a:xfrm>
            <a:off x="9133684" y="3558247"/>
            <a:ext cx="1858200" cy="18711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US" sz="1200">
                <a:solidFill>
                  <a:schemeClr val="dk1"/>
                </a:solidFill>
                <a:latin typeface="Poppins"/>
                <a:ea typeface="Poppins"/>
                <a:cs typeface="Poppins"/>
                <a:sym typeface="Poppins"/>
              </a:rPr>
              <a:t>Automates Tasks: </a:t>
            </a:r>
            <a:br>
              <a:rPr lang="en-US" sz="1200">
                <a:solidFill>
                  <a:schemeClr val="dk1"/>
                </a:solidFill>
                <a:latin typeface="Poppins"/>
                <a:ea typeface="Poppins"/>
                <a:cs typeface="Poppins"/>
                <a:sym typeface="Poppins"/>
              </a:rPr>
            </a:br>
            <a:r>
              <a:rPr lang="en-US" sz="1200">
                <a:solidFill>
                  <a:schemeClr val="dk1"/>
                </a:solidFill>
                <a:latin typeface="Poppins"/>
                <a:ea typeface="Poppins"/>
                <a:cs typeface="Poppins"/>
                <a:sym typeface="Poppins"/>
              </a:rPr>
              <a:t>Voice Calls, Referrals, Med Records</a:t>
            </a:r>
            <a:endParaRPr sz="1200">
              <a:solidFill>
                <a:schemeClr val="dk1"/>
              </a:solidFill>
              <a:latin typeface="Poppins"/>
              <a:ea typeface="Poppins"/>
              <a:cs typeface="Poppins"/>
              <a:sym typeface="Poppins"/>
            </a:endParaRPr>
          </a:p>
          <a:p>
            <a:pPr indent="0" lvl="0" marL="0" rtl="0" algn="ctr">
              <a:lnSpc>
                <a:spcPct val="115000"/>
              </a:lnSpc>
              <a:spcBef>
                <a:spcPts val="0"/>
              </a:spcBef>
              <a:spcAft>
                <a:spcPts val="0"/>
              </a:spcAft>
              <a:buNone/>
            </a:pPr>
            <a:r>
              <a:t/>
            </a:r>
            <a:endParaRPr sz="1200">
              <a:solidFill>
                <a:schemeClr val="dk1"/>
              </a:solidFill>
              <a:latin typeface="Poppins"/>
              <a:ea typeface="Poppins"/>
              <a:cs typeface="Poppins"/>
              <a:sym typeface="Poppins"/>
            </a:endParaRPr>
          </a:p>
          <a:p>
            <a:pPr indent="0" lvl="0" marL="0" rtl="0" algn="ctr">
              <a:lnSpc>
                <a:spcPct val="115000"/>
              </a:lnSpc>
              <a:spcBef>
                <a:spcPts val="0"/>
              </a:spcBef>
              <a:spcAft>
                <a:spcPts val="0"/>
              </a:spcAft>
              <a:buNone/>
            </a:pPr>
            <a:r>
              <a:rPr i="1" lang="en-US" sz="1200">
                <a:solidFill>
                  <a:schemeClr val="dk1"/>
                </a:solidFill>
                <a:latin typeface="Poppins"/>
                <a:ea typeface="Poppins"/>
                <a:cs typeface="Poppins"/>
                <a:sym typeface="Poppins"/>
              </a:rPr>
              <a:t>Improves timeliness and lowers costs</a:t>
            </a:r>
            <a:endParaRPr i="1" sz="1200">
              <a:solidFill>
                <a:schemeClr val="dk1"/>
              </a:solidFill>
              <a:latin typeface="Poppins"/>
              <a:ea typeface="Poppins"/>
              <a:cs typeface="Poppins"/>
              <a:sym typeface="Poppins"/>
            </a:endParaRPr>
          </a:p>
        </p:txBody>
      </p:sp>
      <p:sp>
        <p:nvSpPr>
          <p:cNvPr id="271" name="Google Shape;271;p28"/>
          <p:cNvSpPr/>
          <p:nvPr/>
        </p:nvSpPr>
        <p:spPr>
          <a:xfrm>
            <a:off x="9027161" y="2670297"/>
            <a:ext cx="2033100" cy="523200"/>
          </a:xfrm>
          <a:prstGeom prst="roundRect">
            <a:avLst>
              <a:gd fmla="val 16667" name="adj"/>
            </a:avLst>
          </a:prstGeom>
          <a:solidFill>
            <a:srgbClr val="095B8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2" name="Google Shape;272;p28"/>
          <p:cNvSpPr txBox="1"/>
          <p:nvPr/>
        </p:nvSpPr>
        <p:spPr>
          <a:xfrm>
            <a:off x="9341255" y="2723697"/>
            <a:ext cx="1567800" cy="48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solidFill>
                  <a:schemeClr val="lt1"/>
                </a:solidFill>
                <a:latin typeface="Poppins"/>
                <a:ea typeface="Poppins"/>
                <a:cs typeface="Poppins"/>
                <a:sym typeface="Poppins"/>
              </a:rPr>
              <a:t>Central Ops</a:t>
            </a:r>
            <a:endParaRPr b="1" sz="1600">
              <a:solidFill>
                <a:schemeClr val="lt1"/>
              </a:solidFill>
              <a:latin typeface="Poppins"/>
              <a:ea typeface="Poppins"/>
              <a:cs typeface="Poppins"/>
              <a:sym typeface="Poppins"/>
            </a:endParaRPr>
          </a:p>
        </p:txBody>
      </p:sp>
      <p:cxnSp>
        <p:nvCxnSpPr>
          <p:cNvPr id="273" name="Google Shape;273;p28"/>
          <p:cNvCxnSpPr/>
          <p:nvPr/>
        </p:nvCxnSpPr>
        <p:spPr>
          <a:xfrm>
            <a:off x="9531356" y="4355186"/>
            <a:ext cx="13362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641">
      <a:dk1>
        <a:srgbClr val="000000"/>
      </a:dk1>
      <a:lt1>
        <a:srgbClr val="FFFFFF"/>
      </a:lt1>
      <a:dk2>
        <a:srgbClr val="17406D"/>
      </a:dk2>
      <a:lt2>
        <a:srgbClr val="DBEFF9"/>
      </a:lt2>
      <a:accent1>
        <a:srgbClr val="1146E4"/>
      </a:accent1>
      <a:accent2>
        <a:srgbClr val="EEEEEE"/>
      </a:accent2>
      <a:accent3>
        <a:srgbClr val="F40058"/>
      </a:accent3>
      <a:accent4>
        <a:srgbClr val="5A10AD"/>
      </a:accent4>
      <a:accent5>
        <a:srgbClr val="9402A5"/>
      </a:accent5>
      <a:accent6>
        <a:srgbClr val="FB5152"/>
      </a:accent6>
      <a:hlink>
        <a:srgbClr val="DEDFDA"/>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